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315" r:id="rId3"/>
    <p:sldId id="310" r:id="rId4"/>
    <p:sldId id="273" r:id="rId5"/>
    <p:sldId id="311" r:id="rId6"/>
    <p:sldId id="280" r:id="rId7"/>
    <p:sldId id="267" r:id="rId8"/>
    <p:sldId id="268" r:id="rId9"/>
    <p:sldId id="309" r:id="rId10"/>
    <p:sldId id="317" r:id="rId11"/>
    <p:sldId id="293" r:id="rId12"/>
    <p:sldId id="303" r:id="rId13"/>
    <p:sldId id="304" r:id="rId14"/>
    <p:sldId id="307" r:id="rId15"/>
    <p:sldId id="306" r:id="rId16"/>
    <p:sldId id="286" r:id="rId17"/>
    <p:sldId id="313" r:id="rId18"/>
    <p:sldId id="314" r:id="rId19"/>
    <p:sldId id="31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87"/>
    <p:restoredTop sz="96993"/>
  </p:normalViewPr>
  <p:slideViewPr>
    <p:cSldViewPr snapToGrid="0" snapToObjects="1">
      <p:cViewPr varScale="1">
        <p:scale>
          <a:sx n="135" d="100"/>
          <a:sy n="135" d="100"/>
        </p:scale>
        <p:origin x="1688" y="4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CD5FA-8FAE-4549-80C2-6A45E75E4C24}"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21F9CC66-F693-4203-B362-9F03BDE06652}">
      <dgm:prSet/>
      <dgm:spPr/>
      <dgm:t>
        <a:bodyPr/>
        <a:lstStyle/>
        <a:p>
          <a:r>
            <a:rPr lang="en-US"/>
            <a:t>Data Coverage</a:t>
          </a:r>
        </a:p>
      </dgm:t>
    </dgm:pt>
    <dgm:pt modelId="{12DBB384-1CCE-452B-9A60-E2103E109993}" type="parTrans" cxnId="{C160FAB7-C7A3-4230-904F-7286628D4722}">
      <dgm:prSet/>
      <dgm:spPr/>
      <dgm:t>
        <a:bodyPr/>
        <a:lstStyle/>
        <a:p>
          <a:endParaRPr lang="en-US"/>
        </a:p>
      </dgm:t>
    </dgm:pt>
    <dgm:pt modelId="{C9C83B93-50FB-44FC-9B36-6FC9CF293598}" type="sibTrans" cxnId="{C160FAB7-C7A3-4230-904F-7286628D4722}">
      <dgm:prSet/>
      <dgm:spPr/>
      <dgm:t>
        <a:bodyPr/>
        <a:lstStyle/>
        <a:p>
          <a:endParaRPr lang="en-US"/>
        </a:p>
      </dgm:t>
    </dgm:pt>
    <dgm:pt modelId="{1384C0B5-AFF4-4D67-A4BD-9D25CA97E7CA}">
      <dgm:prSet/>
      <dgm:spPr/>
      <dgm:t>
        <a:bodyPr/>
        <a:lstStyle/>
        <a:p>
          <a:r>
            <a:rPr lang="en-US"/>
            <a:t>Missing or Incomplete Fields</a:t>
          </a:r>
        </a:p>
      </dgm:t>
    </dgm:pt>
    <dgm:pt modelId="{90675B2A-1155-4819-B9E7-6D94DBB6AEA1}" type="parTrans" cxnId="{20072187-31F5-4B5C-8991-DC0AB048357F}">
      <dgm:prSet/>
      <dgm:spPr/>
      <dgm:t>
        <a:bodyPr/>
        <a:lstStyle/>
        <a:p>
          <a:endParaRPr lang="en-US"/>
        </a:p>
      </dgm:t>
    </dgm:pt>
    <dgm:pt modelId="{058F4ED0-B328-4D17-963D-D7AE9672640C}" type="sibTrans" cxnId="{20072187-31F5-4B5C-8991-DC0AB048357F}">
      <dgm:prSet/>
      <dgm:spPr/>
      <dgm:t>
        <a:bodyPr/>
        <a:lstStyle/>
        <a:p>
          <a:endParaRPr lang="en-US"/>
        </a:p>
      </dgm:t>
    </dgm:pt>
    <dgm:pt modelId="{7C5509C2-BB1E-4C65-A506-FB5694ADD049}">
      <dgm:prSet/>
      <dgm:spPr/>
      <dgm:t>
        <a:bodyPr/>
        <a:lstStyle/>
        <a:p>
          <a:r>
            <a:rPr lang="en-US"/>
            <a:t>Estimated Capacity Assumptions </a:t>
          </a:r>
        </a:p>
      </dgm:t>
    </dgm:pt>
    <dgm:pt modelId="{7804814C-7C8C-4609-A87D-DCD9963D0BF9}" type="parTrans" cxnId="{E0B1E7FC-CBDF-46D0-99B5-2ECC5B848365}">
      <dgm:prSet/>
      <dgm:spPr/>
      <dgm:t>
        <a:bodyPr/>
        <a:lstStyle/>
        <a:p>
          <a:endParaRPr lang="en-US"/>
        </a:p>
      </dgm:t>
    </dgm:pt>
    <dgm:pt modelId="{228C7F94-8552-4D76-AAE0-223A7421CCE6}" type="sibTrans" cxnId="{E0B1E7FC-CBDF-46D0-99B5-2ECC5B848365}">
      <dgm:prSet/>
      <dgm:spPr/>
      <dgm:t>
        <a:bodyPr/>
        <a:lstStyle/>
        <a:p>
          <a:endParaRPr lang="en-US"/>
        </a:p>
      </dgm:t>
    </dgm:pt>
    <dgm:pt modelId="{74D77631-D05B-43DE-B41E-CFB2D3CE1431}">
      <dgm:prSet/>
      <dgm:spPr/>
      <dgm:t>
        <a:bodyPr/>
        <a:lstStyle/>
        <a:p>
          <a:r>
            <a:rPr lang="en-GB"/>
            <a:t>Capacity was estimated using </a:t>
          </a:r>
          <a:r>
            <a:rPr lang="en-GB" b="1"/>
            <a:t>workdays × baseline appointment assumptions</a:t>
          </a:r>
          <a:endParaRPr lang="en-US"/>
        </a:p>
      </dgm:t>
    </dgm:pt>
    <dgm:pt modelId="{3F5F693D-839C-44C7-BF8E-F8568B0BDD2D}" type="parTrans" cxnId="{FEFE872E-9CCA-4197-B000-B9A1F495C9CC}">
      <dgm:prSet/>
      <dgm:spPr/>
      <dgm:t>
        <a:bodyPr/>
        <a:lstStyle/>
        <a:p>
          <a:endParaRPr lang="en-US"/>
        </a:p>
      </dgm:t>
    </dgm:pt>
    <dgm:pt modelId="{6B6C746B-D1AB-486F-A86A-5A86D54C6B6A}" type="sibTrans" cxnId="{FEFE872E-9CCA-4197-B000-B9A1F495C9CC}">
      <dgm:prSet/>
      <dgm:spPr/>
      <dgm:t>
        <a:bodyPr/>
        <a:lstStyle/>
        <a:p>
          <a:endParaRPr lang="en-US"/>
        </a:p>
      </dgm:t>
    </dgm:pt>
    <dgm:pt modelId="{B39D3B8E-E740-4FA8-B5E6-0E8BAC1E63EA}">
      <dgm:prSet/>
      <dgm:spPr/>
      <dgm:t>
        <a:bodyPr/>
        <a:lstStyle/>
        <a:p>
          <a:r>
            <a:rPr lang="en-GB"/>
            <a:t>Did not factor in staff absence (e.g. illness, holidays, strikes), or local service disruptions</a:t>
          </a:r>
          <a:endParaRPr lang="en-US"/>
        </a:p>
      </dgm:t>
    </dgm:pt>
    <dgm:pt modelId="{2784033A-9A03-4533-8912-FDECB6B93222}" type="parTrans" cxnId="{A00EFEB4-14BC-465F-AC6F-F21E498E1A3A}">
      <dgm:prSet/>
      <dgm:spPr/>
      <dgm:t>
        <a:bodyPr/>
        <a:lstStyle/>
        <a:p>
          <a:endParaRPr lang="en-US"/>
        </a:p>
      </dgm:t>
    </dgm:pt>
    <dgm:pt modelId="{F7122AAB-1F02-410E-B155-FDE7127127B4}" type="sibTrans" cxnId="{A00EFEB4-14BC-465F-AC6F-F21E498E1A3A}">
      <dgm:prSet/>
      <dgm:spPr/>
      <dgm:t>
        <a:bodyPr/>
        <a:lstStyle/>
        <a:p>
          <a:endParaRPr lang="en-US"/>
        </a:p>
      </dgm:t>
    </dgm:pt>
    <dgm:pt modelId="{AC50D984-BAC4-488C-BD9C-1A999D475757}">
      <dgm:prSet/>
      <dgm:spPr/>
      <dgm:t>
        <a:bodyPr/>
        <a:lstStyle/>
        <a:p>
          <a:r>
            <a:rPr lang="en-US" dirty="0"/>
            <a:t> Twitter Data Bias </a:t>
          </a:r>
        </a:p>
      </dgm:t>
    </dgm:pt>
    <dgm:pt modelId="{FED27C77-6BCA-4167-8869-E7A37A8F3A6B}" type="parTrans" cxnId="{1F80A5A5-EAAA-4170-AF23-3F89119AD793}">
      <dgm:prSet/>
      <dgm:spPr/>
      <dgm:t>
        <a:bodyPr/>
        <a:lstStyle/>
        <a:p>
          <a:endParaRPr lang="en-US"/>
        </a:p>
      </dgm:t>
    </dgm:pt>
    <dgm:pt modelId="{61A8BED4-3DB1-44CF-AD7A-96B1FFFB0A68}" type="sibTrans" cxnId="{1F80A5A5-EAAA-4170-AF23-3F89119AD793}">
      <dgm:prSet/>
      <dgm:spPr/>
      <dgm:t>
        <a:bodyPr/>
        <a:lstStyle/>
        <a:p>
          <a:endParaRPr lang="en-US"/>
        </a:p>
      </dgm:t>
    </dgm:pt>
    <dgm:pt modelId="{EB33C19D-8215-994E-A01A-D78E00625E79}" type="pres">
      <dgm:prSet presAssocID="{F89CD5FA-8FAE-4549-80C2-6A45E75E4C24}" presName="Name0" presStyleCnt="0">
        <dgm:presLayoutVars>
          <dgm:dir/>
          <dgm:resizeHandles val="exact"/>
        </dgm:presLayoutVars>
      </dgm:prSet>
      <dgm:spPr/>
    </dgm:pt>
    <dgm:pt modelId="{FA096F07-43F4-3B43-91C5-4B70014E3BCE}" type="pres">
      <dgm:prSet presAssocID="{21F9CC66-F693-4203-B362-9F03BDE06652}" presName="node" presStyleLbl="node1" presStyleIdx="0" presStyleCnt="6">
        <dgm:presLayoutVars>
          <dgm:bulletEnabled val="1"/>
        </dgm:presLayoutVars>
      </dgm:prSet>
      <dgm:spPr/>
    </dgm:pt>
    <dgm:pt modelId="{9EC870C5-BF50-CA4C-BDAA-D20C2C8018CC}" type="pres">
      <dgm:prSet presAssocID="{C9C83B93-50FB-44FC-9B36-6FC9CF293598}" presName="sibTrans" presStyleLbl="sibTrans1D1" presStyleIdx="0" presStyleCnt="5"/>
      <dgm:spPr/>
    </dgm:pt>
    <dgm:pt modelId="{19F0F71E-F1FC-9348-BC01-A55B2B438E2B}" type="pres">
      <dgm:prSet presAssocID="{C9C83B93-50FB-44FC-9B36-6FC9CF293598}" presName="connectorText" presStyleLbl="sibTrans1D1" presStyleIdx="0" presStyleCnt="5"/>
      <dgm:spPr/>
    </dgm:pt>
    <dgm:pt modelId="{37F3ADE9-7190-7B4B-A48F-FB47FAF876A5}" type="pres">
      <dgm:prSet presAssocID="{1384C0B5-AFF4-4D67-A4BD-9D25CA97E7CA}" presName="node" presStyleLbl="node1" presStyleIdx="1" presStyleCnt="6">
        <dgm:presLayoutVars>
          <dgm:bulletEnabled val="1"/>
        </dgm:presLayoutVars>
      </dgm:prSet>
      <dgm:spPr/>
    </dgm:pt>
    <dgm:pt modelId="{6F264BBD-10FA-9A43-8379-A5CCC376488F}" type="pres">
      <dgm:prSet presAssocID="{058F4ED0-B328-4D17-963D-D7AE9672640C}" presName="sibTrans" presStyleLbl="sibTrans1D1" presStyleIdx="1" presStyleCnt="5"/>
      <dgm:spPr/>
    </dgm:pt>
    <dgm:pt modelId="{1710A2A5-FB41-674C-823F-2F0BAD4154DC}" type="pres">
      <dgm:prSet presAssocID="{058F4ED0-B328-4D17-963D-D7AE9672640C}" presName="connectorText" presStyleLbl="sibTrans1D1" presStyleIdx="1" presStyleCnt="5"/>
      <dgm:spPr/>
    </dgm:pt>
    <dgm:pt modelId="{6E8AD638-F07D-6448-9752-9AFA613F5EAA}" type="pres">
      <dgm:prSet presAssocID="{7C5509C2-BB1E-4C65-A506-FB5694ADD049}" presName="node" presStyleLbl="node1" presStyleIdx="2" presStyleCnt="6">
        <dgm:presLayoutVars>
          <dgm:bulletEnabled val="1"/>
        </dgm:presLayoutVars>
      </dgm:prSet>
      <dgm:spPr/>
    </dgm:pt>
    <dgm:pt modelId="{CD567AEA-F4D4-BC44-A5F3-98DA2ED021C3}" type="pres">
      <dgm:prSet presAssocID="{228C7F94-8552-4D76-AAE0-223A7421CCE6}" presName="sibTrans" presStyleLbl="sibTrans1D1" presStyleIdx="2" presStyleCnt="5"/>
      <dgm:spPr/>
    </dgm:pt>
    <dgm:pt modelId="{60AD013F-2BB9-6B4F-AEB3-5AF6FC85C59E}" type="pres">
      <dgm:prSet presAssocID="{228C7F94-8552-4D76-AAE0-223A7421CCE6}" presName="connectorText" presStyleLbl="sibTrans1D1" presStyleIdx="2" presStyleCnt="5"/>
      <dgm:spPr/>
    </dgm:pt>
    <dgm:pt modelId="{DBDB421E-BF58-AA42-A252-B67F04E23952}" type="pres">
      <dgm:prSet presAssocID="{74D77631-D05B-43DE-B41E-CFB2D3CE1431}" presName="node" presStyleLbl="node1" presStyleIdx="3" presStyleCnt="6">
        <dgm:presLayoutVars>
          <dgm:bulletEnabled val="1"/>
        </dgm:presLayoutVars>
      </dgm:prSet>
      <dgm:spPr/>
    </dgm:pt>
    <dgm:pt modelId="{F420FC0D-213E-F244-8B15-5F83927119DA}" type="pres">
      <dgm:prSet presAssocID="{6B6C746B-D1AB-486F-A86A-5A86D54C6B6A}" presName="sibTrans" presStyleLbl="sibTrans1D1" presStyleIdx="3" presStyleCnt="5"/>
      <dgm:spPr/>
    </dgm:pt>
    <dgm:pt modelId="{B834E8E5-3599-1D4F-A3AB-00C2BBD31EE6}" type="pres">
      <dgm:prSet presAssocID="{6B6C746B-D1AB-486F-A86A-5A86D54C6B6A}" presName="connectorText" presStyleLbl="sibTrans1D1" presStyleIdx="3" presStyleCnt="5"/>
      <dgm:spPr/>
    </dgm:pt>
    <dgm:pt modelId="{19790EBB-5195-EC43-A994-CF446F81571E}" type="pres">
      <dgm:prSet presAssocID="{B39D3B8E-E740-4FA8-B5E6-0E8BAC1E63EA}" presName="node" presStyleLbl="node1" presStyleIdx="4" presStyleCnt="6">
        <dgm:presLayoutVars>
          <dgm:bulletEnabled val="1"/>
        </dgm:presLayoutVars>
      </dgm:prSet>
      <dgm:spPr/>
    </dgm:pt>
    <dgm:pt modelId="{E718AD6D-613C-364C-9E64-942D55FF5745}" type="pres">
      <dgm:prSet presAssocID="{F7122AAB-1F02-410E-B155-FDE7127127B4}" presName="sibTrans" presStyleLbl="sibTrans1D1" presStyleIdx="4" presStyleCnt="5"/>
      <dgm:spPr/>
    </dgm:pt>
    <dgm:pt modelId="{82195523-FAB0-0348-8734-E1FD2AD1CAD2}" type="pres">
      <dgm:prSet presAssocID="{F7122AAB-1F02-410E-B155-FDE7127127B4}" presName="connectorText" presStyleLbl="sibTrans1D1" presStyleIdx="4" presStyleCnt="5"/>
      <dgm:spPr/>
    </dgm:pt>
    <dgm:pt modelId="{3E0FDD9D-F364-3248-92ED-ABB13ECE26DA}" type="pres">
      <dgm:prSet presAssocID="{AC50D984-BAC4-488C-BD9C-1A999D475757}" presName="node" presStyleLbl="node1" presStyleIdx="5" presStyleCnt="6">
        <dgm:presLayoutVars>
          <dgm:bulletEnabled val="1"/>
        </dgm:presLayoutVars>
      </dgm:prSet>
      <dgm:spPr/>
    </dgm:pt>
  </dgm:ptLst>
  <dgm:cxnLst>
    <dgm:cxn modelId="{B0D2EC1E-29D1-FF4E-9A3B-68EA6C08319B}" type="presOf" srcId="{74D77631-D05B-43DE-B41E-CFB2D3CE1431}" destId="{DBDB421E-BF58-AA42-A252-B67F04E23952}" srcOrd="0" destOrd="0" presId="urn:microsoft.com/office/officeart/2016/7/layout/RepeatingBendingProcessNew"/>
    <dgm:cxn modelId="{FEFE872E-9CCA-4197-B000-B9A1F495C9CC}" srcId="{F89CD5FA-8FAE-4549-80C2-6A45E75E4C24}" destId="{74D77631-D05B-43DE-B41E-CFB2D3CE1431}" srcOrd="3" destOrd="0" parTransId="{3F5F693D-839C-44C7-BF8E-F8568B0BDD2D}" sibTransId="{6B6C746B-D1AB-486F-A86A-5A86D54C6B6A}"/>
    <dgm:cxn modelId="{C759772F-1710-5442-8806-5007F5E61473}" type="presOf" srcId="{7C5509C2-BB1E-4C65-A506-FB5694ADD049}" destId="{6E8AD638-F07D-6448-9752-9AFA613F5EAA}" srcOrd="0" destOrd="0" presId="urn:microsoft.com/office/officeart/2016/7/layout/RepeatingBendingProcessNew"/>
    <dgm:cxn modelId="{139D8139-FCD9-8B44-9BEA-B3FC72CFF48F}" type="presOf" srcId="{C9C83B93-50FB-44FC-9B36-6FC9CF293598}" destId="{19F0F71E-F1FC-9348-BC01-A55B2B438E2B}" srcOrd="1" destOrd="0" presId="urn:microsoft.com/office/officeart/2016/7/layout/RepeatingBendingProcessNew"/>
    <dgm:cxn modelId="{697DA03B-5DFD-E74E-9B58-2AB1E59659BC}" type="presOf" srcId="{228C7F94-8552-4D76-AAE0-223A7421CCE6}" destId="{CD567AEA-F4D4-BC44-A5F3-98DA2ED021C3}" srcOrd="0" destOrd="0" presId="urn:microsoft.com/office/officeart/2016/7/layout/RepeatingBendingProcessNew"/>
    <dgm:cxn modelId="{3740BA46-7589-C94C-9E8C-2265F028BA6B}" type="presOf" srcId="{21F9CC66-F693-4203-B362-9F03BDE06652}" destId="{FA096F07-43F4-3B43-91C5-4B70014E3BCE}" srcOrd="0" destOrd="0" presId="urn:microsoft.com/office/officeart/2016/7/layout/RepeatingBendingProcessNew"/>
    <dgm:cxn modelId="{44184B4E-F0C0-4B4C-BCA5-C25E8C8499C2}" type="presOf" srcId="{6B6C746B-D1AB-486F-A86A-5A86D54C6B6A}" destId="{F420FC0D-213E-F244-8B15-5F83927119DA}" srcOrd="0" destOrd="0" presId="urn:microsoft.com/office/officeart/2016/7/layout/RepeatingBendingProcessNew"/>
    <dgm:cxn modelId="{C1249865-70FC-834E-915B-048FAE3B8BD3}" type="presOf" srcId="{AC50D984-BAC4-488C-BD9C-1A999D475757}" destId="{3E0FDD9D-F364-3248-92ED-ABB13ECE26DA}" srcOrd="0" destOrd="0" presId="urn:microsoft.com/office/officeart/2016/7/layout/RepeatingBendingProcessNew"/>
    <dgm:cxn modelId="{86F06F86-0897-0244-8A59-B3900469E946}" type="presOf" srcId="{6B6C746B-D1AB-486F-A86A-5A86D54C6B6A}" destId="{B834E8E5-3599-1D4F-A3AB-00C2BBD31EE6}" srcOrd="1" destOrd="0" presId="urn:microsoft.com/office/officeart/2016/7/layout/RepeatingBendingProcessNew"/>
    <dgm:cxn modelId="{20072187-31F5-4B5C-8991-DC0AB048357F}" srcId="{F89CD5FA-8FAE-4549-80C2-6A45E75E4C24}" destId="{1384C0B5-AFF4-4D67-A4BD-9D25CA97E7CA}" srcOrd="1" destOrd="0" parTransId="{90675B2A-1155-4819-B9E7-6D94DBB6AEA1}" sibTransId="{058F4ED0-B328-4D17-963D-D7AE9672640C}"/>
    <dgm:cxn modelId="{A761488B-E821-6243-B409-ECE0FCD0CB39}" type="presOf" srcId="{1384C0B5-AFF4-4D67-A4BD-9D25CA97E7CA}" destId="{37F3ADE9-7190-7B4B-A48F-FB47FAF876A5}" srcOrd="0" destOrd="0" presId="urn:microsoft.com/office/officeart/2016/7/layout/RepeatingBendingProcessNew"/>
    <dgm:cxn modelId="{77C0C68F-EB8A-7E49-9687-03D5CE990CEF}" type="presOf" srcId="{058F4ED0-B328-4D17-963D-D7AE9672640C}" destId="{1710A2A5-FB41-674C-823F-2F0BAD4154DC}" srcOrd="1" destOrd="0" presId="urn:microsoft.com/office/officeart/2016/7/layout/RepeatingBendingProcessNew"/>
    <dgm:cxn modelId="{EE74A89C-0E6C-7949-8A14-A21653A4995C}" type="presOf" srcId="{C9C83B93-50FB-44FC-9B36-6FC9CF293598}" destId="{9EC870C5-BF50-CA4C-BDAA-D20C2C8018CC}" srcOrd="0" destOrd="0" presId="urn:microsoft.com/office/officeart/2016/7/layout/RepeatingBendingProcessNew"/>
    <dgm:cxn modelId="{1F80A5A5-EAAA-4170-AF23-3F89119AD793}" srcId="{F89CD5FA-8FAE-4549-80C2-6A45E75E4C24}" destId="{AC50D984-BAC4-488C-BD9C-1A999D475757}" srcOrd="5" destOrd="0" parTransId="{FED27C77-6BCA-4167-8869-E7A37A8F3A6B}" sibTransId="{61A8BED4-3DB1-44CF-AD7A-96B1FFFB0A68}"/>
    <dgm:cxn modelId="{4B2E07A9-6974-9F40-A1DA-16409218987D}" type="presOf" srcId="{F89CD5FA-8FAE-4549-80C2-6A45E75E4C24}" destId="{EB33C19D-8215-994E-A01A-D78E00625E79}" srcOrd="0" destOrd="0" presId="urn:microsoft.com/office/officeart/2016/7/layout/RepeatingBendingProcessNew"/>
    <dgm:cxn modelId="{C6E38CB2-D46E-8343-A7BA-4A39D01E4478}" type="presOf" srcId="{058F4ED0-B328-4D17-963D-D7AE9672640C}" destId="{6F264BBD-10FA-9A43-8379-A5CCC376488F}" srcOrd="0" destOrd="0" presId="urn:microsoft.com/office/officeart/2016/7/layout/RepeatingBendingProcessNew"/>
    <dgm:cxn modelId="{A00EFEB4-14BC-465F-AC6F-F21E498E1A3A}" srcId="{F89CD5FA-8FAE-4549-80C2-6A45E75E4C24}" destId="{B39D3B8E-E740-4FA8-B5E6-0E8BAC1E63EA}" srcOrd="4" destOrd="0" parTransId="{2784033A-9A03-4533-8912-FDECB6B93222}" sibTransId="{F7122AAB-1F02-410E-B155-FDE7127127B4}"/>
    <dgm:cxn modelId="{03A1AFB5-FCDC-5343-90BB-AEB7D6DC8F68}" type="presOf" srcId="{B39D3B8E-E740-4FA8-B5E6-0E8BAC1E63EA}" destId="{19790EBB-5195-EC43-A994-CF446F81571E}" srcOrd="0" destOrd="0" presId="urn:microsoft.com/office/officeart/2016/7/layout/RepeatingBendingProcessNew"/>
    <dgm:cxn modelId="{C160FAB7-C7A3-4230-904F-7286628D4722}" srcId="{F89CD5FA-8FAE-4549-80C2-6A45E75E4C24}" destId="{21F9CC66-F693-4203-B362-9F03BDE06652}" srcOrd="0" destOrd="0" parTransId="{12DBB384-1CCE-452B-9A60-E2103E109993}" sibTransId="{C9C83B93-50FB-44FC-9B36-6FC9CF293598}"/>
    <dgm:cxn modelId="{DFB541C5-7F3C-E84F-BA7C-CE138C662987}" type="presOf" srcId="{228C7F94-8552-4D76-AAE0-223A7421CCE6}" destId="{60AD013F-2BB9-6B4F-AEB3-5AF6FC85C59E}" srcOrd="1" destOrd="0" presId="urn:microsoft.com/office/officeart/2016/7/layout/RepeatingBendingProcessNew"/>
    <dgm:cxn modelId="{228C23DA-1057-C748-8C57-191F312B06DF}" type="presOf" srcId="{F7122AAB-1F02-410E-B155-FDE7127127B4}" destId="{E718AD6D-613C-364C-9E64-942D55FF5745}" srcOrd="0" destOrd="0" presId="urn:microsoft.com/office/officeart/2016/7/layout/RepeatingBendingProcessNew"/>
    <dgm:cxn modelId="{E0B1E7FC-CBDF-46D0-99B5-2ECC5B848365}" srcId="{F89CD5FA-8FAE-4549-80C2-6A45E75E4C24}" destId="{7C5509C2-BB1E-4C65-A506-FB5694ADD049}" srcOrd="2" destOrd="0" parTransId="{7804814C-7C8C-4609-A87D-DCD9963D0BF9}" sibTransId="{228C7F94-8552-4D76-AAE0-223A7421CCE6}"/>
    <dgm:cxn modelId="{D0D1FBFC-6F0F-AD44-84A8-191F72738A17}" type="presOf" srcId="{F7122AAB-1F02-410E-B155-FDE7127127B4}" destId="{82195523-FAB0-0348-8734-E1FD2AD1CAD2}" srcOrd="1" destOrd="0" presId="urn:microsoft.com/office/officeart/2016/7/layout/RepeatingBendingProcessNew"/>
    <dgm:cxn modelId="{1299C5FC-DB17-794A-B1FD-42906ED4DE79}" type="presParOf" srcId="{EB33C19D-8215-994E-A01A-D78E00625E79}" destId="{FA096F07-43F4-3B43-91C5-4B70014E3BCE}" srcOrd="0" destOrd="0" presId="urn:microsoft.com/office/officeart/2016/7/layout/RepeatingBendingProcessNew"/>
    <dgm:cxn modelId="{C6FB9DDB-76A5-CE42-844F-EF57CAF48C4B}" type="presParOf" srcId="{EB33C19D-8215-994E-A01A-D78E00625E79}" destId="{9EC870C5-BF50-CA4C-BDAA-D20C2C8018CC}" srcOrd="1" destOrd="0" presId="urn:microsoft.com/office/officeart/2016/7/layout/RepeatingBendingProcessNew"/>
    <dgm:cxn modelId="{1EC74E2A-F578-9D41-A293-1E7C900CBD68}" type="presParOf" srcId="{9EC870C5-BF50-CA4C-BDAA-D20C2C8018CC}" destId="{19F0F71E-F1FC-9348-BC01-A55B2B438E2B}" srcOrd="0" destOrd="0" presId="urn:microsoft.com/office/officeart/2016/7/layout/RepeatingBendingProcessNew"/>
    <dgm:cxn modelId="{3375B265-1A43-C946-BB51-DCA92FA93779}" type="presParOf" srcId="{EB33C19D-8215-994E-A01A-D78E00625E79}" destId="{37F3ADE9-7190-7B4B-A48F-FB47FAF876A5}" srcOrd="2" destOrd="0" presId="urn:microsoft.com/office/officeart/2016/7/layout/RepeatingBendingProcessNew"/>
    <dgm:cxn modelId="{17CF4463-4969-8D46-82B2-A793C591AAE8}" type="presParOf" srcId="{EB33C19D-8215-994E-A01A-D78E00625E79}" destId="{6F264BBD-10FA-9A43-8379-A5CCC376488F}" srcOrd="3" destOrd="0" presId="urn:microsoft.com/office/officeart/2016/7/layout/RepeatingBendingProcessNew"/>
    <dgm:cxn modelId="{D962D40B-8306-FB4A-B91E-C22775AC5278}" type="presParOf" srcId="{6F264BBD-10FA-9A43-8379-A5CCC376488F}" destId="{1710A2A5-FB41-674C-823F-2F0BAD4154DC}" srcOrd="0" destOrd="0" presId="urn:microsoft.com/office/officeart/2016/7/layout/RepeatingBendingProcessNew"/>
    <dgm:cxn modelId="{5CB5FDF5-50EF-7A47-AA34-C441E2CF4DAB}" type="presParOf" srcId="{EB33C19D-8215-994E-A01A-D78E00625E79}" destId="{6E8AD638-F07D-6448-9752-9AFA613F5EAA}" srcOrd="4" destOrd="0" presId="urn:microsoft.com/office/officeart/2016/7/layout/RepeatingBendingProcessNew"/>
    <dgm:cxn modelId="{B44F8B1E-0D68-5545-AC5E-1EC4341B9C3D}" type="presParOf" srcId="{EB33C19D-8215-994E-A01A-D78E00625E79}" destId="{CD567AEA-F4D4-BC44-A5F3-98DA2ED021C3}" srcOrd="5" destOrd="0" presId="urn:microsoft.com/office/officeart/2016/7/layout/RepeatingBendingProcessNew"/>
    <dgm:cxn modelId="{8772C1A3-8BA4-EB41-A70A-5518E58B8AF4}" type="presParOf" srcId="{CD567AEA-F4D4-BC44-A5F3-98DA2ED021C3}" destId="{60AD013F-2BB9-6B4F-AEB3-5AF6FC85C59E}" srcOrd="0" destOrd="0" presId="urn:microsoft.com/office/officeart/2016/7/layout/RepeatingBendingProcessNew"/>
    <dgm:cxn modelId="{8D31F657-F544-9E4C-A0C3-2FE2899C7852}" type="presParOf" srcId="{EB33C19D-8215-994E-A01A-D78E00625E79}" destId="{DBDB421E-BF58-AA42-A252-B67F04E23952}" srcOrd="6" destOrd="0" presId="urn:microsoft.com/office/officeart/2016/7/layout/RepeatingBendingProcessNew"/>
    <dgm:cxn modelId="{FC5F41CF-A9FD-7A49-AE79-23C983A336DC}" type="presParOf" srcId="{EB33C19D-8215-994E-A01A-D78E00625E79}" destId="{F420FC0D-213E-F244-8B15-5F83927119DA}" srcOrd="7" destOrd="0" presId="urn:microsoft.com/office/officeart/2016/7/layout/RepeatingBendingProcessNew"/>
    <dgm:cxn modelId="{051D4055-C191-2C40-98AC-EC28CE9F58CD}" type="presParOf" srcId="{F420FC0D-213E-F244-8B15-5F83927119DA}" destId="{B834E8E5-3599-1D4F-A3AB-00C2BBD31EE6}" srcOrd="0" destOrd="0" presId="urn:microsoft.com/office/officeart/2016/7/layout/RepeatingBendingProcessNew"/>
    <dgm:cxn modelId="{8C8581C8-6D3E-6847-8A58-5610DDEC3827}" type="presParOf" srcId="{EB33C19D-8215-994E-A01A-D78E00625E79}" destId="{19790EBB-5195-EC43-A994-CF446F81571E}" srcOrd="8" destOrd="0" presId="urn:microsoft.com/office/officeart/2016/7/layout/RepeatingBendingProcessNew"/>
    <dgm:cxn modelId="{7DFEAEDB-C4CE-8944-90B7-EBE1A4EC82C8}" type="presParOf" srcId="{EB33C19D-8215-994E-A01A-D78E00625E79}" destId="{E718AD6D-613C-364C-9E64-942D55FF5745}" srcOrd="9" destOrd="0" presId="urn:microsoft.com/office/officeart/2016/7/layout/RepeatingBendingProcessNew"/>
    <dgm:cxn modelId="{844C9012-AFBC-8843-A949-E3FC7E7623AA}" type="presParOf" srcId="{E718AD6D-613C-364C-9E64-942D55FF5745}" destId="{82195523-FAB0-0348-8734-E1FD2AD1CAD2}" srcOrd="0" destOrd="0" presId="urn:microsoft.com/office/officeart/2016/7/layout/RepeatingBendingProcessNew"/>
    <dgm:cxn modelId="{1E54A01B-BE0B-FC46-84ED-A9225A991F3B}" type="presParOf" srcId="{EB33C19D-8215-994E-A01A-D78E00625E79}" destId="{3E0FDD9D-F364-3248-92ED-ABB13ECE26DA}"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870C5-BF50-CA4C-BDAA-D20C2C8018CC}">
      <dsp:nvSpPr>
        <dsp:cNvPr id="0" name=""/>
        <dsp:cNvSpPr/>
      </dsp:nvSpPr>
      <dsp:spPr>
        <a:xfrm>
          <a:off x="2280144" y="1185451"/>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1228553"/>
        <a:ext cx="26172" cy="5234"/>
      </dsp:txXfrm>
    </dsp:sp>
    <dsp:sp modelId="{FA096F07-43F4-3B43-91C5-4B70014E3BCE}">
      <dsp:nvSpPr>
        <dsp:cNvPr id="0" name=""/>
        <dsp:cNvSpPr/>
      </dsp:nvSpPr>
      <dsp:spPr>
        <a:xfrm>
          <a:off x="6045" y="548401"/>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kern="1200"/>
            <a:t>Data Coverage</a:t>
          </a:r>
        </a:p>
      </dsp:txBody>
      <dsp:txXfrm>
        <a:off x="6045" y="548401"/>
        <a:ext cx="2275898" cy="1365538"/>
      </dsp:txXfrm>
    </dsp:sp>
    <dsp:sp modelId="{6F264BBD-10FA-9A43-8379-A5CCC376488F}">
      <dsp:nvSpPr>
        <dsp:cNvPr id="0" name=""/>
        <dsp:cNvSpPr/>
      </dsp:nvSpPr>
      <dsp:spPr>
        <a:xfrm>
          <a:off x="5079499" y="1185451"/>
          <a:ext cx="492856" cy="91440"/>
        </a:xfrm>
        <a:custGeom>
          <a:avLst/>
          <a:gdLst/>
          <a:ahLst/>
          <a:cxnLst/>
          <a:rect l="0" t="0" r="0" b="0"/>
          <a:pathLst>
            <a:path>
              <a:moveTo>
                <a:pt x="0" y="45720"/>
              </a:moveTo>
              <a:lnTo>
                <a:pt x="492856" y="45720"/>
              </a:lnTo>
            </a:path>
          </a:pathLst>
        </a:custGeom>
        <a:noFill/>
        <a:ln w="9525" cap="flat" cmpd="sng" algn="ctr">
          <a:solidFill>
            <a:schemeClr val="accent3">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1228553"/>
        <a:ext cx="26172" cy="5234"/>
      </dsp:txXfrm>
    </dsp:sp>
    <dsp:sp modelId="{37F3ADE9-7190-7B4B-A48F-FB47FAF876A5}">
      <dsp:nvSpPr>
        <dsp:cNvPr id="0" name=""/>
        <dsp:cNvSpPr/>
      </dsp:nvSpPr>
      <dsp:spPr>
        <a:xfrm>
          <a:off x="2805400" y="548401"/>
          <a:ext cx="2275898" cy="1365538"/>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kern="1200"/>
            <a:t>Missing or Incomplete Fields</a:t>
          </a:r>
        </a:p>
      </dsp:txBody>
      <dsp:txXfrm>
        <a:off x="2805400" y="548401"/>
        <a:ext cx="2275898" cy="1365538"/>
      </dsp:txXfrm>
    </dsp:sp>
    <dsp:sp modelId="{CD567AEA-F4D4-BC44-A5F3-98DA2ED021C3}">
      <dsp:nvSpPr>
        <dsp:cNvPr id="0" name=""/>
        <dsp:cNvSpPr/>
      </dsp:nvSpPr>
      <dsp:spPr>
        <a:xfrm>
          <a:off x="1143995" y="1912140"/>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4">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2771" y="2155951"/>
        <a:ext cx="281156" cy="5234"/>
      </dsp:txXfrm>
    </dsp:sp>
    <dsp:sp modelId="{6E8AD638-F07D-6448-9752-9AFA613F5EAA}">
      <dsp:nvSpPr>
        <dsp:cNvPr id="0" name=""/>
        <dsp:cNvSpPr/>
      </dsp:nvSpPr>
      <dsp:spPr>
        <a:xfrm>
          <a:off x="5604755" y="548401"/>
          <a:ext cx="2275898" cy="1365538"/>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kern="1200"/>
            <a:t>Estimated Capacity Assumptions </a:t>
          </a:r>
        </a:p>
      </dsp:txBody>
      <dsp:txXfrm>
        <a:off x="5604755" y="548401"/>
        <a:ext cx="2275898" cy="1365538"/>
      </dsp:txXfrm>
    </dsp:sp>
    <dsp:sp modelId="{F420FC0D-213E-F244-8B15-5F83927119DA}">
      <dsp:nvSpPr>
        <dsp:cNvPr id="0" name=""/>
        <dsp:cNvSpPr/>
      </dsp:nvSpPr>
      <dsp:spPr>
        <a:xfrm>
          <a:off x="2280144" y="3074446"/>
          <a:ext cx="492856" cy="91440"/>
        </a:xfrm>
        <a:custGeom>
          <a:avLst/>
          <a:gdLst/>
          <a:ahLst/>
          <a:cxnLst/>
          <a:rect l="0" t="0" r="0" b="0"/>
          <a:pathLst>
            <a:path>
              <a:moveTo>
                <a:pt x="0" y="45720"/>
              </a:moveTo>
              <a:lnTo>
                <a:pt x="492856" y="45720"/>
              </a:lnTo>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3117549"/>
        <a:ext cx="26172" cy="5234"/>
      </dsp:txXfrm>
    </dsp:sp>
    <dsp:sp modelId="{DBDB421E-BF58-AA42-A252-B67F04E23952}">
      <dsp:nvSpPr>
        <dsp:cNvPr id="0" name=""/>
        <dsp:cNvSpPr/>
      </dsp:nvSpPr>
      <dsp:spPr>
        <a:xfrm>
          <a:off x="6045" y="2437397"/>
          <a:ext cx="2275898" cy="1365538"/>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GB" sz="1600" kern="1200"/>
            <a:t>Capacity was estimated using </a:t>
          </a:r>
          <a:r>
            <a:rPr lang="en-GB" sz="1600" b="1" kern="1200"/>
            <a:t>workdays × baseline appointment assumptions</a:t>
          </a:r>
          <a:endParaRPr lang="en-US" sz="1600" kern="1200"/>
        </a:p>
      </dsp:txBody>
      <dsp:txXfrm>
        <a:off x="6045" y="2437397"/>
        <a:ext cx="2275898" cy="1365538"/>
      </dsp:txXfrm>
    </dsp:sp>
    <dsp:sp modelId="{E718AD6D-613C-364C-9E64-942D55FF5745}">
      <dsp:nvSpPr>
        <dsp:cNvPr id="0" name=""/>
        <dsp:cNvSpPr/>
      </dsp:nvSpPr>
      <dsp:spPr>
        <a:xfrm>
          <a:off x="5079499" y="3074446"/>
          <a:ext cx="492856" cy="91440"/>
        </a:xfrm>
        <a:custGeom>
          <a:avLst/>
          <a:gdLst/>
          <a:ahLst/>
          <a:cxnLst/>
          <a:rect l="0" t="0" r="0" b="0"/>
          <a:pathLst>
            <a:path>
              <a:moveTo>
                <a:pt x="0" y="45720"/>
              </a:moveTo>
              <a:lnTo>
                <a:pt x="492856" y="45720"/>
              </a:lnTo>
            </a:path>
          </a:pathLst>
        </a:custGeom>
        <a:noFill/>
        <a:ln w="9525" cap="flat" cmpd="sng" algn="ctr">
          <a:solidFill>
            <a:schemeClr val="accent6">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3117549"/>
        <a:ext cx="26172" cy="5234"/>
      </dsp:txXfrm>
    </dsp:sp>
    <dsp:sp modelId="{19790EBB-5195-EC43-A994-CF446F81571E}">
      <dsp:nvSpPr>
        <dsp:cNvPr id="0" name=""/>
        <dsp:cNvSpPr/>
      </dsp:nvSpPr>
      <dsp:spPr>
        <a:xfrm>
          <a:off x="2805400" y="2437397"/>
          <a:ext cx="2275898" cy="1365538"/>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GB" sz="1600" kern="1200"/>
            <a:t>Did not factor in staff absence (e.g. illness, holidays, strikes), or local service disruptions</a:t>
          </a:r>
          <a:endParaRPr lang="en-US" sz="1600" kern="1200"/>
        </a:p>
      </dsp:txBody>
      <dsp:txXfrm>
        <a:off x="2805400" y="2437397"/>
        <a:ext cx="2275898" cy="1365538"/>
      </dsp:txXfrm>
    </dsp:sp>
    <dsp:sp modelId="{3E0FDD9D-F364-3248-92ED-ABB13ECE26DA}">
      <dsp:nvSpPr>
        <dsp:cNvPr id="0" name=""/>
        <dsp:cNvSpPr/>
      </dsp:nvSpPr>
      <dsp:spPr>
        <a:xfrm>
          <a:off x="5604755" y="2437397"/>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711200">
            <a:lnSpc>
              <a:spcPct val="90000"/>
            </a:lnSpc>
            <a:spcBef>
              <a:spcPct val="0"/>
            </a:spcBef>
            <a:spcAft>
              <a:spcPct val="35000"/>
            </a:spcAft>
            <a:buNone/>
          </a:pPr>
          <a:r>
            <a:rPr lang="en-US" sz="1600" kern="1200" dirty="0"/>
            <a:t> Twitter Data Bias </a:t>
          </a:r>
        </a:p>
      </dsp:txBody>
      <dsp:txXfrm>
        <a:off x="5604755" y="2437397"/>
        <a:ext cx="2275898" cy="1365538"/>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1F80FB-1EF3-A144-83F5-E899C77895C9}" type="datetimeFigureOut">
              <a:rPr lang="en-US" smtClean="0"/>
              <a:t>5/26/25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793C9-2A38-EB4B-8C82-452798CBA2E1}" type="slidenum">
              <a:rPr lang="en-US" smtClean="0"/>
              <a:t>‹#›</a:t>
            </a:fld>
            <a:endParaRPr lang="en-US"/>
          </a:p>
        </p:txBody>
      </p:sp>
    </p:spTree>
    <p:extLst>
      <p:ext uri="{BB962C8B-B14F-4D97-AF65-F5344CB8AC3E}">
        <p14:creationId xmlns:p14="http://schemas.microsoft.com/office/powerpoint/2010/main" val="3875037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a:t>
            </a:fld>
            <a:endParaRPr lang="en-US"/>
          </a:p>
        </p:txBody>
      </p:sp>
    </p:spTree>
    <p:extLst>
      <p:ext uri="{BB962C8B-B14F-4D97-AF65-F5344CB8AC3E}">
        <p14:creationId xmlns:p14="http://schemas.microsoft.com/office/powerpoint/2010/main" val="1411439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Here we look at the top ICBs by average capacity utilisation during autumn and spring.</a:t>
            </a:r>
            <a:br>
              <a:rPr lang="en-GB" dirty="0"/>
            </a:br>
            <a:r>
              <a:rPr lang="en-GB" sz="1200" b="0" i="0" u="none" strike="noStrike" kern="1200" dirty="0">
                <a:solidFill>
                  <a:schemeClr val="tx1"/>
                </a:solidFill>
                <a:effectLst/>
                <a:latin typeface="+mn-lt"/>
                <a:ea typeface="+mn-ea"/>
                <a:cs typeface="+mn-cs"/>
              </a:rPr>
              <a:t>Many are rural or smaller areas like Cornwall and Devon — exceeding 1400% utilisation relative to baseline.</a:t>
            </a:r>
            <a:br>
              <a:rPr lang="en-GB" dirty="0"/>
            </a:br>
            <a:r>
              <a:rPr lang="en-GB" sz="1200" b="0" i="0" u="none" strike="noStrike" kern="1200" dirty="0">
                <a:solidFill>
                  <a:schemeClr val="tx1"/>
                </a:solidFill>
                <a:effectLst/>
                <a:latin typeface="+mn-lt"/>
                <a:ea typeface="+mn-ea"/>
                <a:cs typeface="+mn-cs"/>
              </a:rPr>
              <a:t>This kind of pressure is consistent across seasons and suggests chronic understaffing or unmatched demand.</a:t>
            </a:r>
          </a:p>
          <a:p>
            <a:r>
              <a:rPr lang="en-GB" sz="1200" b="0" i="0" u="none" strike="noStrike" kern="1200" dirty="0">
                <a:solidFill>
                  <a:schemeClr val="tx1"/>
                </a:solidFill>
                <a:effectLst/>
                <a:latin typeface="+mn-lt"/>
                <a:ea typeface="+mn-ea"/>
                <a:cs typeface="+mn-cs"/>
              </a:rPr>
              <a:t>Conversely, these ICBs — mostly in major urban areas like London and Birmingham — show consistent underutilisation.</a:t>
            </a:r>
            <a:br>
              <a:rPr lang="en-GB" dirty="0"/>
            </a:br>
            <a:r>
              <a:rPr lang="en-GB" sz="1200" b="0" i="0" u="none" strike="noStrike" kern="1200" dirty="0">
                <a:solidFill>
                  <a:schemeClr val="tx1"/>
                </a:solidFill>
                <a:effectLst/>
                <a:latin typeface="+mn-lt"/>
                <a:ea typeface="+mn-ea"/>
                <a:cs typeface="+mn-cs"/>
              </a:rPr>
              <a:t>This raises questions around how resources are distributed.</a:t>
            </a:r>
            <a:br>
              <a:rPr lang="en-GB" dirty="0"/>
            </a:br>
            <a:r>
              <a:rPr lang="en-GB" sz="1200" b="0" i="0" u="none" strike="noStrike" kern="1200" dirty="0">
                <a:solidFill>
                  <a:schemeClr val="tx1"/>
                </a:solidFill>
                <a:effectLst/>
                <a:latin typeface="+mn-lt"/>
                <a:ea typeface="+mn-ea"/>
                <a:cs typeface="+mn-cs"/>
              </a:rPr>
              <a:t>It also supports the earlier point: </a:t>
            </a:r>
            <a:r>
              <a:rPr lang="en-GB" sz="1200" b="1" i="0" u="none" strike="noStrike" kern="1200" dirty="0">
                <a:solidFill>
                  <a:schemeClr val="tx1"/>
                </a:solidFill>
                <a:effectLst/>
                <a:latin typeface="+mn-lt"/>
                <a:ea typeface="+mn-ea"/>
                <a:cs typeface="+mn-cs"/>
              </a:rPr>
              <a:t>high volume doesn’t mean high access</a:t>
            </a:r>
            <a:r>
              <a:rPr lang="en-GB" sz="1200" b="0" i="0" u="none" strike="noStrike" kern="1200" dirty="0">
                <a:solidFill>
                  <a:schemeClr val="tx1"/>
                </a:solidFill>
                <a:effectLst/>
                <a:latin typeface="+mn-lt"/>
                <a:ea typeface="+mn-ea"/>
                <a:cs typeface="+mn-cs"/>
              </a:rPr>
              <a:t> — and in this case, it may also mask underperformance.</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10</a:t>
            </a:fld>
            <a:endParaRPr lang="en-US"/>
          </a:p>
        </p:txBody>
      </p:sp>
    </p:spTree>
    <p:extLst>
      <p:ext uri="{BB962C8B-B14F-4D97-AF65-F5344CB8AC3E}">
        <p14:creationId xmlns:p14="http://schemas.microsoft.com/office/powerpoint/2010/main" val="1346124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And here’s the most recent data — it confirms the trend hasn’t improved.</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11</a:t>
            </a:fld>
            <a:endParaRPr lang="en-US"/>
          </a:p>
        </p:txBody>
      </p:sp>
    </p:spTree>
    <p:extLst>
      <p:ext uri="{BB962C8B-B14F-4D97-AF65-F5344CB8AC3E}">
        <p14:creationId xmlns:p14="http://schemas.microsoft.com/office/powerpoint/2010/main" val="423647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Another major challenge NHS faces under this strain is missed appointments — also known as DNAs, or 'Did Not Attends.'</a:t>
            </a:r>
            <a:br>
              <a:rPr lang="en-GB" dirty="0"/>
            </a:br>
            <a:r>
              <a:rPr lang="en-GB" sz="1200" b="0" i="0" u="none" strike="noStrike" kern="1200" dirty="0">
                <a:solidFill>
                  <a:schemeClr val="tx1"/>
                </a:solidFill>
                <a:effectLst/>
                <a:latin typeface="+mn-lt"/>
                <a:ea typeface="+mn-ea"/>
                <a:cs typeface="+mn-cs"/>
              </a:rPr>
              <a:t>In October 2021, the missed rate peaked at 5.18%.</a:t>
            </a:r>
            <a:br>
              <a:rPr lang="en-GB" dirty="0"/>
            </a:br>
            <a:r>
              <a:rPr lang="en-GB" sz="1200" b="0" i="0" u="none" strike="noStrike" kern="1200" dirty="0">
                <a:solidFill>
                  <a:schemeClr val="tx1"/>
                </a:solidFill>
                <a:effectLst/>
                <a:latin typeface="+mn-lt"/>
                <a:ea typeface="+mn-ea"/>
                <a:cs typeface="+mn-cs"/>
              </a:rPr>
              <a:t>After dipping slightly in winter, the rate has remained consistently above 4.3% — even in quieter months like April and May.</a:t>
            </a:r>
            <a:br>
              <a:rPr lang="en-GB" dirty="0"/>
            </a:br>
            <a:r>
              <a:rPr lang="en-GB" sz="1200" b="0" i="0" u="none" strike="noStrike" kern="1200" dirty="0">
                <a:solidFill>
                  <a:schemeClr val="tx1"/>
                </a:solidFill>
                <a:effectLst/>
                <a:latin typeface="+mn-lt"/>
                <a:ea typeface="+mn-ea"/>
                <a:cs typeface="+mn-cs"/>
              </a:rPr>
              <a:t>This indicates that missed appointments aren’t random — they follow </a:t>
            </a:r>
            <a:r>
              <a:rPr lang="en-GB" sz="1200" b="1" i="0" u="none" strike="noStrike" kern="1200" dirty="0">
                <a:solidFill>
                  <a:schemeClr val="tx1"/>
                </a:solidFill>
                <a:effectLst/>
                <a:latin typeface="+mn-lt"/>
                <a:ea typeface="+mn-ea"/>
                <a:cs typeface="+mn-cs"/>
              </a:rPr>
              <a:t>seasonal trends</a:t>
            </a:r>
            <a:r>
              <a:rPr lang="en-GB" sz="1200" b="0" i="0" u="none" strike="noStrike" kern="1200" dirty="0">
                <a:solidFill>
                  <a:schemeClr val="tx1"/>
                </a:solidFill>
                <a:effectLst/>
                <a:latin typeface="+mn-lt"/>
                <a:ea typeface="+mn-ea"/>
                <a:cs typeface="+mn-cs"/>
              </a:rPr>
              <a:t> and reflect a </a:t>
            </a:r>
            <a:r>
              <a:rPr lang="en-GB" sz="1200" b="1" i="0" u="none" strike="noStrike" kern="1200" dirty="0">
                <a:solidFill>
                  <a:schemeClr val="tx1"/>
                </a:solidFill>
                <a:effectLst/>
                <a:latin typeface="+mn-lt"/>
                <a:ea typeface="+mn-ea"/>
                <a:cs typeface="+mn-cs"/>
              </a:rPr>
              <a:t>persistent operational challenge</a:t>
            </a:r>
            <a:r>
              <a:rPr lang="en-GB" sz="1200" b="0" i="0" u="none" strike="noStrike" kern="1200" dirty="0">
                <a:solidFill>
                  <a:schemeClr val="tx1"/>
                </a:solidFill>
                <a:effectLst/>
                <a:latin typeface="+mn-lt"/>
                <a:ea typeface="+mn-ea"/>
                <a:cs typeface="+mn-cs"/>
              </a:rPr>
              <a:t>.</a:t>
            </a:r>
            <a:br>
              <a:rPr lang="en-GB" dirty="0"/>
            </a:br>
            <a:r>
              <a:rPr lang="en-GB" sz="1200" b="0" i="0" u="none" strike="noStrike" kern="1200" dirty="0">
                <a:solidFill>
                  <a:schemeClr val="tx1"/>
                </a:solidFill>
                <a:effectLst/>
                <a:latin typeface="+mn-lt"/>
                <a:ea typeface="+mn-ea"/>
                <a:cs typeface="+mn-cs"/>
              </a:rPr>
              <a:t>Each missed appointment wastes scarce NHS capacity and contributes to backlogs and delays.”</a:t>
            </a:r>
          </a:p>
          <a:p>
            <a:r>
              <a:rPr lang="en-GB" sz="1200" b="0" i="0" u="none" strike="noStrike" kern="1200" dirty="0">
                <a:solidFill>
                  <a:schemeClr val="tx1"/>
                </a:solidFill>
                <a:effectLst/>
                <a:latin typeface="+mn-lt"/>
                <a:ea typeface="+mn-ea"/>
                <a:cs typeface="+mn-cs"/>
              </a:rPr>
              <a:t>📉 </a:t>
            </a:r>
            <a:r>
              <a:rPr lang="en-GB" sz="1200" b="1" i="0" u="none" strike="noStrike" kern="1200" dirty="0">
                <a:solidFill>
                  <a:schemeClr val="tx1"/>
                </a:solidFill>
                <a:effectLst/>
                <a:latin typeface="+mn-lt"/>
                <a:ea typeface="+mn-ea"/>
                <a:cs typeface="+mn-cs"/>
              </a:rPr>
              <a:t>Persistent Missed Appointments</a:t>
            </a:r>
            <a:br>
              <a:rPr lang="en-GB" dirty="0"/>
            </a:br>
            <a:r>
              <a:rPr lang="en-GB" sz="1200" b="0" i="0" u="none" strike="noStrike" kern="1200" dirty="0">
                <a:solidFill>
                  <a:schemeClr val="tx1"/>
                </a:solidFill>
                <a:effectLst/>
                <a:latin typeface="+mn-lt"/>
                <a:ea typeface="+mn-ea"/>
                <a:cs typeface="+mn-cs"/>
              </a:rPr>
              <a:t>DNA rates remain above 4.3% across most of the post-lockdown period, peaking in October and never dropping below August levels.</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12</a:t>
            </a:fld>
            <a:endParaRPr lang="en-US"/>
          </a:p>
        </p:txBody>
      </p:sp>
    </p:spTree>
    <p:extLst>
      <p:ext uri="{BB962C8B-B14F-4D97-AF65-F5344CB8AC3E}">
        <p14:creationId xmlns:p14="http://schemas.microsoft.com/office/powerpoint/2010/main" val="2043488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To understand what might be driving these missed appointments, we looked at booking lead time.</a:t>
            </a:r>
            <a:br>
              <a:rPr lang="en-GB" dirty="0"/>
            </a:br>
            <a:r>
              <a:rPr lang="en-GB" sz="1200" b="0" i="0" u="none" strike="noStrike" kern="1200" dirty="0">
                <a:solidFill>
                  <a:schemeClr val="tx1"/>
                </a:solidFill>
                <a:effectLst/>
                <a:latin typeface="+mn-lt"/>
                <a:ea typeface="+mn-ea"/>
                <a:cs typeface="+mn-cs"/>
              </a:rPr>
              <a:t>The results are clear: appointments scheduled 2 to 7 days in advance are the most likely to be missed — over 8 million DNAs.</a:t>
            </a:r>
            <a:br>
              <a:rPr lang="en-GB" dirty="0"/>
            </a:br>
            <a:r>
              <a:rPr lang="en-GB" sz="1200" b="0" i="0" u="none" strike="noStrike" kern="1200" dirty="0">
                <a:solidFill>
                  <a:schemeClr val="tx1"/>
                </a:solidFill>
                <a:effectLst/>
                <a:latin typeface="+mn-lt"/>
                <a:ea typeface="+mn-ea"/>
                <a:cs typeface="+mn-cs"/>
              </a:rPr>
              <a:t>Same-day appointments are also among the highest, which may reflect last-minute or lower-commitment bookings.</a:t>
            </a:r>
            <a:br>
              <a:rPr lang="en-GB" dirty="0"/>
            </a:br>
            <a:r>
              <a:rPr lang="en-GB" sz="1200" b="0" i="0" u="none" strike="noStrike" kern="1200" dirty="0">
                <a:solidFill>
                  <a:schemeClr val="tx1"/>
                </a:solidFill>
                <a:effectLst/>
                <a:latin typeface="+mn-lt"/>
                <a:ea typeface="+mn-ea"/>
                <a:cs typeface="+mn-cs"/>
              </a:rPr>
              <a:t>This indicates that </a:t>
            </a:r>
            <a:r>
              <a:rPr lang="en-GB" sz="1200" b="1" i="0" u="none" strike="noStrike" kern="1200" dirty="0">
                <a:solidFill>
                  <a:schemeClr val="tx1"/>
                </a:solidFill>
                <a:effectLst/>
                <a:latin typeface="+mn-lt"/>
                <a:ea typeface="+mn-ea"/>
                <a:cs typeface="+mn-cs"/>
              </a:rPr>
              <a:t>timing plays a critical role</a:t>
            </a:r>
            <a:r>
              <a:rPr lang="en-GB" sz="1200" b="0" i="0" u="none" strike="noStrike" kern="1200" dirty="0">
                <a:solidFill>
                  <a:schemeClr val="tx1"/>
                </a:solidFill>
                <a:effectLst/>
                <a:latin typeface="+mn-lt"/>
                <a:ea typeface="+mn-ea"/>
                <a:cs typeface="+mn-cs"/>
              </a:rPr>
              <a:t> in attendance — and suggests targeted reminder or follow-up strategies could be most effective for these windows.”</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13</a:t>
            </a:fld>
            <a:endParaRPr lang="en-US"/>
          </a:p>
        </p:txBody>
      </p:sp>
    </p:spTree>
    <p:extLst>
      <p:ext uri="{BB962C8B-B14F-4D97-AF65-F5344CB8AC3E}">
        <p14:creationId xmlns:p14="http://schemas.microsoft.com/office/powerpoint/2010/main" val="475819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We’ve looked at when appointments are missed and how lead time influences it. But missed appointments also vary significantly across regions.</a:t>
            </a:r>
            <a:br>
              <a:rPr lang="en-GB" dirty="0"/>
            </a:br>
            <a:r>
              <a:rPr lang="en-GB" sz="1200" b="0" i="0" u="none" strike="noStrike" kern="1200" dirty="0">
                <a:solidFill>
                  <a:schemeClr val="tx1"/>
                </a:solidFill>
                <a:effectLst/>
                <a:latin typeface="+mn-lt"/>
                <a:ea typeface="+mn-ea"/>
                <a:cs typeface="+mn-cs"/>
              </a:rPr>
              <a:t>This map shows missed appointments per 1,000 registered patients.</a:t>
            </a:r>
            <a:br>
              <a:rPr lang="en-GB" dirty="0"/>
            </a:br>
            <a:r>
              <a:rPr lang="en-GB" sz="1200" b="0" i="0" u="none" strike="noStrike" kern="1200" dirty="0">
                <a:solidFill>
                  <a:schemeClr val="tx1"/>
                </a:solidFill>
                <a:effectLst/>
                <a:latin typeface="+mn-lt"/>
                <a:ea typeface="+mn-ea"/>
                <a:cs typeface="+mn-cs"/>
              </a:rPr>
              <a:t>We can clearly see higher DNA rates concentrated in areas like Cornwall, Devon, and parts of the Midlands.</a:t>
            </a:r>
            <a:br>
              <a:rPr lang="en-GB" dirty="0"/>
            </a:br>
            <a:r>
              <a:rPr lang="en-GB" sz="1200" b="0" i="0" u="none" strike="noStrike" kern="1200" dirty="0">
                <a:solidFill>
                  <a:schemeClr val="tx1"/>
                </a:solidFill>
                <a:effectLst/>
                <a:latin typeface="+mn-lt"/>
                <a:ea typeface="+mn-ea"/>
                <a:cs typeface="+mn-cs"/>
              </a:rPr>
              <a:t>These patterns align closely with earlier over-utilisation trends, suggesting that </a:t>
            </a:r>
            <a:r>
              <a:rPr lang="en-GB" sz="1200" b="1" i="0" u="none" strike="noStrike" kern="1200" dirty="0">
                <a:solidFill>
                  <a:schemeClr val="tx1"/>
                </a:solidFill>
                <a:effectLst/>
                <a:latin typeface="+mn-lt"/>
                <a:ea typeface="+mn-ea"/>
                <a:cs typeface="+mn-cs"/>
              </a:rPr>
              <a:t>system strain and DNA rates are spatially correlated</a:t>
            </a:r>
            <a:r>
              <a:rPr lang="en-GB" sz="1200" b="0" i="0" u="none" strike="noStrike" kern="1200" dirty="0">
                <a:solidFill>
                  <a:schemeClr val="tx1"/>
                </a:solidFill>
                <a:effectLst/>
                <a:latin typeface="+mn-lt"/>
                <a:ea typeface="+mn-ea"/>
                <a:cs typeface="+mn-cs"/>
              </a:rPr>
              <a:t>.</a:t>
            </a:r>
            <a:br>
              <a:rPr lang="en-GB" dirty="0"/>
            </a:br>
            <a:r>
              <a:rPr lang="en-GB" sz="1200" b="0" i="0" u="none" strike="noStrike" kern="1200" dirty="0">
                <a:solidFill>
                  <a:schemeClr val="tx1"/>
                </a:solidFill>
                <a:effectLst/>
                <a:latin typeface="+mn-lt"/>
                <a:ea typeface="+mn-ea"/>
                <a:cs typeface="+mn-cs"/>
              </a:rPr>
              <a:t>It also reinforces the need for </a:t>
            </a:r>
            <a:r>
              <a:rPr lang="en-GB" sz="1200" b="1" i="0" u="none" strike="noStrike" kern="1200" dirty="0">
                <a:solidFill>
                  <a:schemeClr val="tx1"/>
                </a:solidFill>
                <a:effectLst/>
                <a:latin typeface="+mn-lt"/>
                <a:ea typeface="+mn-ea"/>
                <a:cs typeface="+mn-cs"/>
              </a:rPr>
              <a:t>place-specific strategies</a:t>
            </a:r>
            <a:r>
              <a:rPr lang="en-GB" sz="1200" b="0" i="0" u="none" strike="noStrike" kern="1200" dirty="0">
                <a:solidFill>
                  <a:schemeClr val="tx1"/>
                </a:solidFill>
                <a:effectLst/>
                <a:latin typeface="+mn-lt"/>
                <a:ea typeface="+mn-ea"/>
                <a:cs typeface="+mn-cs"/>
              </a:rPr>
              <a:t>, not just general policies</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14</a:t>
            </a:fld>
            <a:endParaRPr lang="en-US"/>
          </a:p>
        </p:txBody>
      </p:sp>
    </p:spTree>
    <p:extLst>
      <p:ext uri="{BB962C8B-B14F-4D97-AF65-F5344CB8AC3E}">
        <p14:creationId xmlns:p14="http://schemas.microsoft.com/office/powerpoint/2010/main" val="106631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To quantify what factors most influence missed appointments, we ran a logistic regression model using post-lockdown data.</a:t>
            </a:r>
            <a:br>
              <a:rPr lang="en-GB" dirty="0"/>
            </a:br>
            <a:r>
              <a:rPr lang="en-GB" sz="1200" b="0" i="0" u="none" strike="noStrike" kern="1200" dirty="0">
                <a:solidFill>
                  <a:schemeClr val="tx1"/>
                </a:solidFill>
                <a:effectLst/>
                <a:latin typeface="+mn-lt"/>
                <a:ea typeface="+mn-ea"/>
                <a:cs typeface="+mn-cs"/>
              </a:rPr>
              <a:t>We converted variables like appointment mode, professional type, and day of the week into predictors, and modelled the odds of a DNA event.</a:t>
            </a:r>
            <a:br>
              <a:rPr lang="en-GB" dirty="0"/>
            </a:br>
            <a:r>
              <a:rPr lang="en-GB" sz="1200" b="0" i="0" u="none" strike="noStrike" kern="1200" dirty="0">
                <a:solidFill>
                  <a:schemeClr val="tx1"/>
                </a:solidFill>
                <a:effectLst/>
                <a:latin typeface="+mn-lt"/>
                <a:ea typeface="+mn-ea"/>
                <a:cs typeface="+mn-cs"/>
              </a:rPr>
              <a:t>As shown here, appointments with </a:t>
            </a:r>
            <a:r>
              <a:rPr lang="en-GB" sz="1200" b="1" i="0" u="none" strike="noStrike" kern="1200" dirty="0">
                <a:solidFill>
                  <a:schemeClr val="tx1"/>
                </a:solidFill>
                <a:effectLst/>
                <a:latin typeface="+mn-lt"/>
                <a:ea typeface="+mn-ea"/>
                <a:cs typeface="+mn-cs"/>
              </a:rPr>
              <a:t>home visits or video/online modes</a:t>
            </a:r>
            <a:r>
              <a:rPr lang="en-GB" sz="1200" b="0" i="0" u="none" strike="noStrike" kern="1200" dirty="0">
                <a:solidFill>
                  <a:schemeClr val="tx1"/>
                </a:solidFill>
                <a:effectLst/>
                <a:latin typeface="+mn-lt"/>
                <a:ea typeface="+mn-ea"/>
                <a:cs typeface="+mn-cs"/>
              </a:rPr>
              <a:t> were significantly less likely to be missed.</a:t>
            </a:r>
            <a:br>
              <a:rPr lang="en-GB" dirty="0"/>
            </a:br>
            <a:r>
              <a:rPr lang="en-GB" sz="1200" b="0" i="0" u="none" strike="noStrike" kern="1200" dirty="0">
                <a:solidFill>
                  <a:schemeClr val="tx1"/>
                </a:solidFill>
                <a:effectLst/>
                <a:latin typeface="+mn-lt"/>
                <a:ea typeface="+mn-ea"/>
                <a:cs typeface="+mn-cs"/>
              </a:rPr>
              <a:t>Each additional day between booking and appointment also slightly reduced the risk.</a:t>
            </a:r>
            <a:br>
              <a:rPr lang="en-GB" dirty="0"/>
            </a:br>
            <a:r>
              <a:rPr lang="en-GB" sz="1200" b="0" i="0" u="none" strike="noStrike" kern="1200" dirty="0">
                <a:solidFill>
                  <a:schemeClr val="tx1"/>
                </a:solidFill>
                <a:effectLst/>
                <a:latin typeface="+mn-lt"/>
                <a:ea typeface="+mn-ea"/>
                <a:cs typeface="+mn-cs"/>
              </a:rPr>
              <a:t>Conversely, appointments booked with </a:t>
            </a:r>
            <a:r>
              <a:rPr lang="en-GB" sz="1200" b="1" i="0" u="none" strike="noStrike" kern="1200" dirty="0">
                <a:solidFill>
                  <a:schemeClr val="tx1"/>
                </a:solidFill>
                <a:effectLst/>
                <a:latin typeface="+mn-lt"/>
                <a:ea typeface="+mn-ea"/>
                <a:cs typeface="+mn-cs"/>
              </a:rPr>
              <a:t>'Other Practice Staff'</a:t>
            </a:r>
            <a:r>
              <a:rPr lang="en-GB" sz="1200" b="0" i="0" u="none" strike="noStrike" kern="1200" dirty="0">
                <a:solidFill>
                  <a:schemeClr val="tx1"/>
                </a:solidFill>
                <a:effectLst/>
                <a:latin typeface="+mn-lt"/>
                <a:ea typeface="+mn-ea"/>
                <a:cs typeface="+mn-cs"/>
              </a:rPr>
              <a:t> and those with an unknown mode were the most likely to be missed.</a:t>
            </a:r>
            <a:br>
              <a:rPr lang="en-GB" dirty="0"/>
            </a:br>
            <a:r>
              <a:rPr lang="en-GB" sz="1200" b="0" i="0" u="none" strike="noStrike" kern="1200" dirty="0">
                <a:solidFill>
                  <a:schemeClr val="tx1"/>
                </a:solidFill>
                <a:effectLst/>
                <a:latin typeface="+mn-lt"/>
                <a:ea typeface="+mn-ea"/>
                <a:cs typeface="+mn-cs"/>
              </a:rPr>
              <a:t>These insights support targeted improvements in </a:t>
            </a:r>
            <a:r>
              <a:rPr lang="en-GB" sz="1200" b="1" i="0" u="none" strike="noStrike" kern="1200" dirty="0">
                <a:solidFill>
                  <a:schemeClr val="tx1"/>
                </a:solidFill>
                <a:effectLst/>
                <a:latin typeface="+mn-lt"/>
                <a:ea typeface="+mn-ea"/>
                <a:cs typeface="+mn-cs"/>
              </a:rPr>
              <a:t>how and when</a:t>
            </a:r>
            <a:r>
              <a:rPr lang="en-GB" sz="1200" b="0" i="0" u="none" strike="noStrike" kern="1200" dirty="0">
                <a:solidFill>
                  <a:schemeClr val="tx1"/>
                </a:solidFill>
                <a:effectLst/>
                <a:latin typeface="+mn-lt"/>
                <a:ea typeface="+mn-ea"/>
                <a:cs typeface="+mn-cs"/>
              </a:rPr>
              <a:t> appointments are offered.</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15</a:t>
            </a:fld>
            <a:endParaRPr lang="en-US"/>
          </a:p>
        </p:txBody>
      </p:sp>
    </p:spTree>
    <p:extLst>
      <p:ext uri="{BB962C8B-B14F-4D97-AF65-F5344CB8AC3E}">
        <p14:creationId xmlns:p14="http://schemas.microsoft.com/office/powerpoint/2010/main" val="2790584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To complement our internal NHS data, we also looked at Twitter to see what people are talking about in relation to the NHS.</a:t>
            </a:r>
            <a:br>
              <a:rPr lang="en-GB" dirty="0"/>
            </a:br>
            <a:r>
              <a:rPr lang="en-GB" sz="1200" b="0" i="0" u="none" strike="noStrike" kern="1200" dirty="0">
                <a:solidFill>
                  <a:schemeClr val="tx1"/>
                </a:solidFill>
                <a:effectLst/>
                <a:latin typeface="+mn-lt"/>
                <a:ea typeface="+mn-ea"/>
                <a:cs typeface="+mn-cs"/>
              </a:rPr>
              <a:t>Here are the top 10 hashtags used in NHS-related tweets.</a:t>
            </a:r>
            <a:br>
              <a:rPr lang="en-GB" dirty="0"/>
            </a:br>
            <a:r>
              <a:rPr lang="en-GB" sz="1200" b="0" i="0" u="none" strike="noStrike" kern="1200" dirty="0">
                <a:solidFill>
                  <a:schemeClr val="tx1"/>
                </a:solidFill>
                <a:effectLst/>
                <a:latin typeface="+mn-lt"/>
                <a:ea typeface="+mn-ea"/>
                <a:cs typeface="+mn-cs"/>
              </a:rPr>
              <a:t>#Healthcare and #Health dominate the conversation, but we also see emerging themes like #AI, #</a:t>
            </a:r>
            <a:r>
              <a:rPr lang="en-GB" sz="1200" b="0" i="0" u="none" strike="noStrike" kern="1200" dirty="0" err="1">
                <a:solidFill>
                  <a:schemeClr val="tx1"/>
                </a:solidFill>
                <a:effectLst/>
                <a:latin typeface="+mn-lt"/>
                <a:ea typeface="+mn-ea"/>
                <a:cs typeface="+mn-cs"/>
              </a:rPr>
              <a:t>DigitalHealth</a:t>
            </a:r>
            <a:r>
              <a:rPr lang="en-GB" sz="1200" b="0" i="0" u="none" strike="noStrike" kern="1200" dirty="0">
                <a:solidFill>
                  <a:schemeClr val="tx1"/>
                </a:solidFill>
                <a:effectLst/>
                <a:latin typeface="+mn-lt"/>
                <a:ea typeface="+mn-ea"/>
                <a:cs typeface="+mn-cs"/>
              </a:rPr>
              <a:t>, and even #Strategy.</a:t>
            </a:r>
            <a:br>
              <a:rPr lang="en-GB" dirty="0"/>
            </a:br>
            <a:r>
              <a:rPr lang="en-GB" sz="1200" b="0" i="0" u="none" strike="noStrike" kern="1200" dirty="0">
                <a:solidFill>
                  <a:schemeClr val="tx1"/>
                </a:solidFill>
                <a:effectLst/>
                <a:latin typeface="+mn-lt"/>
                <a:ea typeface="+mn-ea"/>
                <a:cs typeface="+mn-cs"/>
              </a:rPr>
              <a:t>This shows that </a:t>
            </a:r>
            <a:r>
              <a:rPr lang="en-GB" sz="1200" b="1" i="0" u="none" strike="noStrike" kern="1200" dirty="0">
                <a:solidFill>
                  <a:schemeClr val="tx1"/>
                </a:solidFill>
                <a:effectLst/>
                <a:latin typeface="+mn-lt"/>
                <a:ea typeface="+mn-ea"/>
                <a:cs typeface="+mn-cs"/>
              </a:rPr>
              <a:t>public and professional discourse is increasingly focused not just on care delivery, but on innovation, technology, and system-level reform</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16</a:t>
            </a:fld>
            <a:endParaRPr lang="en-US"/>
          </a:p>
        </p:txBody>
      </p:sp>
    </p:spTree>
    <p:extLst>
      <p:ext uri="{BB962C8B-B14F-4D97-AF65-F5344CB8AC3E}">
        <p14:creationId xmlns:p14="http://schemas.microsoft.com/office/powerpoint/2010/main" val="40719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My project focuses on four key business questions:</a:t>
            </a:r>
          </a:p>
          <a:p>
            <a:r>
              <a:rPr lang="en-GB" sz="1200" b="0" i="0" u="none" strike="noStrike" kern="1200" dirty="0">
                <a:solidFill>
                  <a:schemeClr val="tx1"/>
                </a:solidFill>
                <a:effectLst/>
                <a:latin typeface="+mn-lt"/>
                <a:ea typeface="+mn-ea"/>
                <a:cs typeface="+mn-cs"/>
              </a:rPr>
              <a:t>Are NHS resources being effectively utilized?</a:t>
            </a:r>
          </a:p>
          <a:p>
            <a:r>
              <a:rPr lang="en-GB" sz="1200" b="0" i="0" u="none" strike="noStrike" kern="1200" dirty="0">
                <a:solidFill>
                  <a:schemeClr val="tx1"/>
                </a:solidFill>
                <a:effectLst/>
                <a:latin typeface="+mn-lt"/>
                <a:ea typeface="+mn-ea"/>
                <a:cs typeface="+mn-cs"/>
              </a:rPr>
              <a:t>Is there enough capacity and staff?</a:t>
            </a:r>
          </a:p>
          <a:p>
            <a:r>
              <a:rPr lang="en-GB" sz="1200" b="0" i="0" u="none" strike="noStrike" kern="1200" dirty="0">
                <a:solidFill>
                  <a:schemeClr val="tx1"/>
                </a:solidFill>
                <a:effectLst/>
                <a:latin typeface="+mn-lt"/>
                <a:ea typeface="+mn-ea"/>
                <a:cs typeface="+mn-cs"/>
              </a:rPr>
              <a:t>What are the main drivers of missed appointments?</a:t>
            </a:r>
          </a:p>
          <a:p>
            <a:r>
              <a:rPr lang="en-GB" sz="1200" b="0" i="0" u="none" strike="noStrike" kern="1200" dirty="0">
                <a:solidFill>
                  <a:schemeClr val="tx1"/>
                </a:solidFill>
                <a:effectLst/>
                <a:latin typeface="+mn-lt"/>
                <a:ea typeface="+mn-ea"/>
                <a:cs typeface="+mn-cs"/>
              </a:rPr>
              <a:t>Can public sentiment from social media help inform strategy?</a:t>
            </a:r>
          </a:p>
          <a:p>
            <a:r>
              <a:rPr lang="en-GB" sz="1200" b="0" i="0" u="none" strike="noStrike" kern="1200" dirty="0">
                <a:solidFill>
                  <a:schemeClr val="tx1"/>
                </a:solidFill>
                <a:effectLst/>
                <a:latin typeface="+mn-lt"/>
                <a:ea typeface="+mn-ea"/>
                <a:cs typeface="+mn-cs"/>
              </a:rPr>
              <a:t>I used NHS appointment records from 2020 to 2022, GP visit durations, national service categories, and a sample of NHS-related tweets.</a:t>
            </a:r>
          </a:p>
          <a:p>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2</a:t>
            </a:fld>
            <a:endParaRPr lang="en-US"/>
          </a:p>
        </p:txBody>
      </p:sp>
    </p:spTree>
    <p:extLst>
      <p:ext uri="{BB962C8B-B14F-4D97-AF65-F5344CB8AC3E}">
        <p14:creationId xmlns:p14="http://schemas.microsoft.com/office/powerpoint/2010/main" val="311825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This chart shows the full timeline of NHS appointments from January 2020 through mid-2022.</a:t>
            </a:r>
            <a:br>
              <a:rPr lang="en-GB" dirty="0"/>
            </a:br>
            <a:r>
              <a:rPr lang="en-GB" sz="1200" b="0" i="0" u="none" strike="noStrike" kern="1200" dirty="0">
                <a:solidFill>
                  <a:schemeClr val="tx1"/>
                </a:solidFill>
                <a:effectLst/>
                <a:latin typeface="+mn-lt"/>
                <a:ea typeface="+mn-ea"/>
                <a:cs typeface="+mn-cs"/>
              </a:rPr>
              <a:t>We can see three distinct lockdown periods marked in grey, with a sharp drop in activity during the first one.</a:t>
            </a:r>
            <a:br>
              <a:rPr lang="en-GB" dirty="0"/>
            </a:br>
            <a:r>
              <a:rPr lang="en-GB" sz="1200" b="0" i="0" u="none" strike="noStrike" kern="1200" dirty="0">
                <a:solidFill>
                  <a:schemeClr val="tx1"/>
                </a:solidFill>
                <a:effectLst/>
                <a:latin typeface="+mn-lt"/>
                <a:ea typeface="+mn-ea"/>
                <a:cs typeface="+mn-cs"/>
              </a:rPr>
              <a:t>After these disruptions, appointment volumes not only recovered but stabilised at higher-than-pre-pandemic levels, especially from August 2021 onward.</a:t>
            </a:r>
            <a:br>
              <a:rPr lang="en-GB" dirty="0"/>
            </a:br>
            <a:r>
              <a:rPr lang="en-GB" sz="1200" b="0" i="0" u="none" strike="noStrike" kern="1200" dirty="0">
                <a:solidFill>
                  <a:schemeClr val="tx1"/>
                </a:solidFill>
                <a:effectLst/>
                <a:latin typeface="+mn-lt"/>
                <a:ea typeface="+mn-ea"/>
                <a:cs typeface="+mn-cs"/>
              </a:rPr>
              <a:t>Below, we also see that missed appointments—though lower during lockdown—rose again after, averaging over 1.1 million per month post-lockdown.</a:t>
            </a:r>
            <a:br>
              <a:rPr lang="en-GB" dirty="0"/>
            </a:br>
            <a:r>
              <a:rPr lang="en-GB" sz="1200" b="0" i="0" u="none" strike="noStrike" kern="1200" dirty="0">
                <a:solidFill>
                  <a:schemeClr val="tx1"/>
                </a:solidFill>
                <a:effectLst/>
                <a:latin typeface="+mn-lt"/>
                <a:ea typeface="+mn-ea"/>
                <a:cs typeface="+mn-cs"/>
              </a:rPr>
              <a:t>That’s why, for the rest of this analysis, we’ll focus specifically on the post-lockdown period — to better understand how the NHS is functioning under ‘normalised’ operational pressure</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3</a:t>
            </a:fld>
            <a:endParaRPr lang="en-US"/>
          </a:p>
        </p:txBody>
      </p:sp>
    </p:spTree>
    <p:extLst>
      <p:ext uri="{BB962C8B-B14F-4D97-AF65-F5344CB8AC3E}">
        <p14:creationId xmlns:p14="http://schemas.microsoft.com/office/powerpoint/2010/main" val="330051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Here we’re looking at how appointment volumes change month to month after lockdown.</a:t>
            </a:r>
            <a:br>
              <a:rPr lang="en-GB" dirty="0"/>
            </a:br>
            <a:r>
              <a:rPr lang="en-GB" sz="1200" b="0" i="0" u="none" strike="noStrike" kern="1200" dirty="0">
                <a:solidFill>
                  <a:schemeClr val="tx1"/>
                </a:solidFill>
                <a:effectLst/>
                <a:latin typeface="+mn-lt"/>
                <a:ea typeface="+mn-ea"/>
                <a:cs typeface="+mn-cs"/>
              </a:rPr>
              <a:t>The orange line shows very sharp swings — including a 17% drop in December and spikes again in March and May.</a:t>
            </a:r>
            <a:br>
              <a:rPr lang="en-GB" dirty="0"/>
            </a:br>
            <a:r>
              <a:rPr lang="en-GB" sz="1200" b="0" i="0" u="none" strike="noStrike" kern="1200" dirty="0">
                <a:solidFill>
                  <a:schemeClr val="tx1"/>
                </a:solidFill>
                <a:effectLst/>
                <a:latin typeface="+mn-lt"/>
                <a:ea typeface="+mn-ea"/>
                <a:cs typeface="+mn-cs"/>
              </a:rPr>
              <a:t>This pattern suggests the NHS faces recurring seasonal strain.</a:t>
            </a:r>
            <a:br>
              <a:rPr lang="en-GB" dirty="0"/>
            </a:br>
            <a:r>
              <a:rPr lang="en-GB" sz="1200" b="0" i="0" u="none" strike="noStrike" kern="1200" dirty="0">
                <a:solidFill>
                  <a:schemeClr val="tx1"/>
                </a:solidFill>
                <a:effectLst/>
                <a:latin typeface="+mn-lt"/>
                <a:ea typeface="+mn-ea"/>
                <a:cs typeface="+mn-cs"/>
              </a:rPr>
              <a:t>Even the 3-month moving average, shown in blue, fails to stabilise — pointing to a system under sustained and unpredictable demand.</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4</a:t>
            </a:fld>
            <a:endParaRPr lang="en-US"/>
          </a:p>
        </p:txBody>
      </p:sp>
    </p:spTree>
    <p:extLst>
      <p:ext uri="{BB962C8B-B14F-4D97-AF65-F5344CB8AC3E}">
        <p14:creationId xmlns:p14="http://schemas.microsoft.com/office/powerpoint/2010/main" val="2110745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Now that we've seen how volatile appointment demand remains post-lockdown, let's look at how the system is coping overall.</a:t>
            </a:r>
            <a:br>
              <a:rPr lang="en-GB" dirty="0"/>
            </a:br>
            <a:r>
              <a:rPr lang="en-GB" sz="1200" b="0" i="0" u="none" strike="noStrike" kern="1200" dirty="0">
                <a:solidFill>
                  <a:schemeClr val="tx1"/>
                </a:solidFill>
                <a:effectLst/>
                <a:latin typeface="+mn-lt"/>
                <a:ea typeface="+mn-ea"/>
                <a:cs typeface="+mn-cs"/>
              </a:rPr>
              <a:t>This dashboard summarizes the key NHS metrics during the same post-lockdown period — August 2021 to June 2022</a:t>
            </a:r>
          </a:p>
          <a:p>
            <a:r>
              <a:rPr lang="en-GB" sz="1200" b="0" i="0" u="none" strike="noStrike" kern="1200" dirty="0">
                <a:solidFill>
                  <a:schemeClr val="tx1"/>
                </a:solidFill>
                <a:effectLst/>
                <a:latin typeface="+mn-lt"/>
                <a:ea typeface="+mn-ea"/>
                <a:cs typeface="+mn-cs"/>
              </a:rPr>
              <a:t>Even under strain, the NHS delivers nearly 26 million appointments a month — but missed appointments, overutilisation, and regional inequality all point to structural limits in the system.</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5</a:t>
            </a:fld>
            <a:endParaRPr lang="en-US"/>
          </a:p>
        </p:txBody>
      </p:sp>
    </p:spTree>
    <p:extLst>
      <p:ext uri="{BB962C8B-B14F-4D97-AF65-F5344CB8AC3E}">
        <p14:creationId xmlns:p14="http://schemas.microsoft.com/office/powerpoint/2010/main" val="67191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To contextualize NHS service demand, I analysed seasonal appointment trends. Autumn 2021 showed the highest workload with over 89 million appointments. However, when we normalize per month, the seasonal pattern remains strong, with Autumn again leading, followed by Spring and Winter. August 2021 and June 2022 had lower volumes as they fall outside of full quarters — useful to consider when planning resource allocation.</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6</a:t>
            </a:fld>
            <a:endParaRPr lang="en-US"/>
          </a:p>
        </p:txBody>
      </p:sp>
    </p:spTree>
    <p:extLst>
      <p:ext uri="{BB962C8B-B14F-4D97-AF65-F5344CB8AC3E}">
        <p14:creationId xmlns:p14="http://schemas.microsoft.com/office/powerpoint/2010/main" val="152414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Zooming into the post-lockdown period, this slide gives a more detailed breakdown of how NHS appointments were delivered.</a:t>
            </a:r>
            <a:br>
              <a:rPr lang="en-GB" dirty="0"/>
            </a:br>
            <a:r>
              <a:rPr lang="en-GB" sz="1200" b="0" i="0" u="none" strike="noStrike" kern="1200" dirty="0">
                <a:solidFill>
                  <a:schemeClr val="tx1"/>
                </a:solidFill>
                <a:effectLst/>
                <a:latin typeface="+mn-lt"/>
                <a:ea typeface="+mn-ea"/>
                <a:cs typeface="+mn-cs"/>
              </a:rPr>
              <a:t>Face-to-face consultations dominate throughout, though telephone appointments also maintain steady volume.</a:t>
            </a:r>
            <a:br>
              <a:rPr lang="en-GB" dirty="0"/>
            </a:br>
            <a:r>
              <a:rPr lang="en-GB" sz="1200" b="0" i="0" u="none" strike="noStrike" kern="1200" dirty="0">
                <a:solidFill>
                  <a:schemeClr val="tx1"/>
                </a:solidFill>
                <a:effectLst/>
                <a:latin typeface="+mn-lt"/>
                <a:ea typeface="+mn-ea"/>
                <a:cs typeface="+mn-cs"/>
              </a:rPr>
              <a:t>In terms of status, the vast majority of appointments were attended, though missed and unknown-status appointments still account for over 25 million instances combined.</a:t>
            </a:r>
            <a:br>
              <a:rPr lang="en-GB" dirty="0"/>
            </a:br>
            <a:r>
              <a:rPr lang="en-GB" sz="1200" b="0" i="0" u="none" strike="noStrike" kern="1200" dirty="0">
                <a:solidFill>
                  <a:schemeClr val="tx1"/>
                </a:solidFill>
                <a:effectLst/>
                <a:latin typeface="+mn-lt"/>
                <a:ea typeface="+mn-ea"/>
                <a:cs typeface="+mn-cs"/>
              </a:rPr>
              <a:t>Most appointments lasted 3 to 13 minutes, reinforcing the quick turnover nature of GP services.</a:t>
            </a:r>
            <a:br>
              <a:rPr lang="en-GB" dirty="0"/>
            </a:br>
            <a:r>
              <a:rPr lang="en-GB" sz="1200" b="0" i="0" u="none" strike="noStrike" kern="1200" dirty="0">
                <a:solidFill>
                  <a:schemeClr val="tx1"/>
                </a:solidFill>
                <a:effectLst/>
                <a:latin typeface="+mn-lt"/>
                <a:ea typeface="+mn-ea"/>
                <a:cs typeface="+mn-cs"/>
              </a:rPr>
              <a:t>We also see that GPs delivered the bulk of appointments, but other practice staff consistently handle a large share — nearly 50% in some months</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7</a:t>
            </a:fld>
            <a:endParaRPr lang="en-US"/>
          </a:p>
        </p:txBody>
      </p:sp>
    </p:spTree>
    <p:extLst>
      <p:ext uri="{BB962C8B-B14F-4D97-AF65-F5344CB8AC3E}">
        <p14:creationId xmlns:p14="http://schemas.microsoft.com/office/powerpoint/2010/main" val="1469045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So far, we’ve seen the overall volume and how appointments are distributed — but now let’s look at </a:t>
            </a:r>
            <a:r>
              <a:rPr lang="en-GB" sz="1200" b="1" i="0" u="none" strike="noStrike" kern="1200" dirty="0">
                <a:solidFill>
                  <a:schemeClr val="tx1"/>
                </a:solidFill>
                <a:effectLst/>
                <a:latin typeface="+mn-lt"/>
                <a:ea typeface="+mn-ea"/>
                <a:cs typeface="+mn-cs"/>
              </a:rPr>
              <a:t>who actually has access</a:t>
            </a:r>
            <a:r>
              <a:rPr lang="en-GB" sz="1200" b="0" i="0" u="none" strike="noStrike" kern="1200" dirty="0">
                <a:solidFill>
                  <a:schemeClr val="tx1"/>
                </a:solidFill>
                <a:effectLst/>
                <a:latin typeface="+mn-lt"/>
                <a:ea typeface="+mn-ea"/>
                <a:cs typeface="+mn-cs"/>
              </a:rPr>
              <a:t> to those appointments.</a:t>
            </a:r>
            <a:br>
              <a:rPr lang="en-GB" dirty="0"/>
            </a:br>
            <a:r>
              <a:rPr lang="en-GB" sz="1200" b="0" i="0" u="none" strike="noStrike" kern="1200" dirty="0">
                <a:solidFill>
                  <a:schemeClr val="tx1"/>
                </a:solidFill>
                <a:effectLst/>
                <a:latin typeface="+mn-lt"/>
                <a:ea typeface="+mn-ea"/>
                <a:cs typeface="+mn-cs"/>
              </a:rPr>
              <a:t>On the left, we see the top 5 ICBs by total appointments. Unsurprisingly, these are large urban areas like North West London and Manchester.</a:t>
            </a:r>
            <a:br>
              <a:rPr lang="en-GB" dirty="0"/>
            </a:br>
            <a:r>
              <a:rPr lang="en-GB" sz="1200" b="0" i="0" u="none" strike="noStrike" kern="1200" dirty="0">
                <a:solidFill>
                  <a:schemeClr val="tx1"/>
                </a:solidFill>
                <a:effectLst/>
                <a:latin typeface="+mn-lt"/>
                <a:ea typeface="+mn-ea"/>
                <a:cs typeface="+mn-cs"/>
              </a:rPr>
              <a:t>But when we adjust for population and look at appointments per 1,000 residents — shown on the right — the top ICBs completely change.</a:t>
            </a:r>
            <a:br>
              <a:rPr lang="en-GB" dirty="0"/>
            </a:br>
            <a:r>
              <a:rPr lang="en-GB" sz="1200" b="0" i="0" u="none" strike="noStrike" kern="1200" dirty="0">
                <a:solidFill>
                  <a:schemeClr val="tx1"/>
                </a:solidFill>
                <a:effectLst/>
                <a:latin typeface="+mn-lt"/>
                <a:ea typeface="+mn-ea"/>
                <a:cs typeface="+mn-cs"/>
              </a:rPr>
              <a:t>Rural areas like Cornwall and Devon actually offer much </a:t>
            </a:r>
            <a:r>
              <a:rPr lang="en-GB" sz="1200" b="1" i="0" u="none" strike="noStrike" kern="1200" dirty="0">
                <a:solidFill>
                  <a:schemeClr val="tx1"/>
                </a:solidFill>
                <a:effectLst/>
                <a:latin typeface="+mn-lt"/>
                <a:ea typeface="+mn-ea"/>
                <a:cs typeface="+mn-cs"/>
              </a:rPr>
              <a:t>higher access per capita</a:t>
            </a:r>
            <a:r>
              <a:rPr lang="en-GB" sz="1200" b="0" i="0" u="none" strike="noStrike" kern="1200" dirty="0">
                <a:solidFill>
                  <a:schemeClr val="tx1"/>
                </a:solidFill>
                <a:effectLst/>
                <a:latin typeface="+mn-lt"/>
                <a:ea typeface="+mn-ea"/>
                <a:cs typeface="+mn-cs"/>
              </a:rPr>
              <a:t>, while high-volume urban centres fall off the list.</a:t>
            </a:r>
            <a:br>
              <a:rPr lang="en-GB" dirty="0"/>
            </a:br>
            <a:r>
              <a:rPr lang="en-GB" sz="1200" b="0" i="0" u="none" strike="noStrike" kern="1200" dirty="0">
                <a:solidFill>
                  <a:schemeClr val="tx1"/>
                </a:solidFill>
                <a:effectLst/>
                <a:latin typeface="+mn-lt"/>
                <a:ea typeface="+mn-ea"/>
                <a:cs typeface="+mn-cs"/>
              </a:rPr>
              <a:t>This highlights a critical policy issue: </a:t>
            </a:r>
            <a:r>
              <a:rPr lang="en-GB" sz="1200" b="1" i="0" u="none" strike="noStrike" kern="1200" dirty="0">
                <a:solidFill>
                  <a:schemeClr val="tx1"/>
                </a:solidFill>
                <a:effectLst/>
                <a:latin typeface="+mn-lt"/>
                <a:ea typeface="+mn-ea"/>
                <a:cs typeface="+mn-cs"/>
              </a:rPr>
              <a:t>appointment volume does not equal equitable access</a:t>
            </a:r>
            <a:r>
              <a:rPr lang="en-GB"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8</a:t>
            </a:fld>
            <a:endParaRPr lang="en-US"/>
          </a:p>
        </p:txBody>
      </p:sp>
    </p:spTree>
    <p:extLst>
      <p:ext uri="{BB962C8B-B14F-4D97-AF65-F5344CB8AC3E}">
        <p14:creationId xmlns:p14="http://schemas.microsoft.com/office/powerpoint/2010/main" val="265055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We’ve seen that access isn’t evenly distributed across regions — but even more concerning is that the system as a whole is over capacity.</a:t>
            </a:r>
            <a:br>
              <a:rPr lang="en-GB" dirty="0"/>
            </a:br>
            <a:r>
              <a:rPr lang="en-GB" sz="1200" b="0" i="0" u="none" strike="noStrike" kern="1200" dirty="0">
                <a:solidFill>
                  <a:schemeClr val="tx1"/>
                </a:solidFill>
                <a:effectLst/>
                <a:latin typeface="+mn-lt"/>
                <a:ea typeface="+mn-ea"/>
                <a:cs typeface="+mn-cs"/>
              </a:rPr>
              <a:t>Here we see the NHS operating above 100% capacity for most of the post-lockdown period — peaking at 120% in October 2021.</a:t>
            </a:r>
            <a:br>
              <a:rPr lang="en-GB" dirty="0"/>
            </a:br>
            <a:r>
              <a:rPr lang="en-GB" sz="1200" b="0" i="0" u="none" strike="noStrike" kern="1200" dirty="0">
                <a:solidFill>
                  <a:schemeClr val="tx1"/>
                </a:solidFill>
                <a:effectLst/>
                <a:latin typeface="+mn-lt"/>
                <a:ea typeface="+mn-ea"/>
                <a:cs typeface="+mn-cs"/>
              </a:rPr>
              <a:t>Even quieter months like March and May hover well above the planned limits.</a:t>
            </a:r>
            <a:br>
              <a:rPr lang="en-GB" dirty="0"/>
            </a:br>
            <a:r>
              <a:rPr lang="en-GB" sz="1200" b="0" i="0" u="none" strike="noStrike" kern="1200" dirty="0">
                <a:solidFill>
                  <a:schemeClr val="tx1"/>
                </a:solidFill>
                <a:effectLst/>
                <a:latin typeface="+mn-lt"/>
                <a:ea typeface="+mn-ea"/>
                <a:cs typeface="+mn-cs"/>
              </a:rPr>
              <a:t>This chart clearly shows that overutilisation isn’t a one-off — it’s sustained.</a:t>
            </a:r>
            <a:br>
              <a:rPr lang="en-GB" dirty="0"/>
            </a:br>
            <a:r>
              <a:rPr lang="en-GB" sz="1200" b="0" i="0" u="none" strike="noStrike" kern="1200" dirty="0">
                <a:solidFill>
                  <a:schemeClr val="tx1"/>
                </a:solidFill>
                <a:effectLst/>
                <a:latin typeface="+mn-lt"/>
                <a:ea typeface="+mn-ea"/>
                <a:cs typeface="+mn-cs"/>
              </a:rPr>
              <a:t>This kind of pressure increases risk of burnout, delays, and missed appointments.</a:t>
            </a:r>
            <a:endParaRPr lang="en-US" dirty="0"/>
          </a:p>
        </p:txBody>
      </p:sp>
      <p:sp>
        <p:nvSpPr>
          <p:cNvPr id="4" name="Slide Number Placeholder 3"/>
          <p:cNvSpPr>
            <a:spLocks noGrp="1"/>
          </p:cNvSpPr>
          <p:nvPr>
            <p:ph type="sldNum" sz="quarter" idx="5"/>
          </p:nvPr>
        </p:nvSpPr>
        <p:spPr/>
        <p:txBody>
          <a:bodyPr/>
          <a:lstStyle/>
          <a:p>
            <a:fld id="{235793C9-2A38-EB4B-8C82-452798CBA2E1}" type="slidenum">
              <a:rPr lang="en-US" smtClean="0"/>
              <a:t>9</a:t>
            </a:fld>
            <a:endParaRPr lang="en-US"/>
          </a:p>
        </p:txBody>
      </p:sp>
    </p:spTree>
    <p:extLst>
      <p:ext uri="{BB962C8B-B14F-4D97-AF65-F5344CB8AC3E}">
        <p14:creationId xmlns:p14="http://schemas.microsoft.com/office/powerpoint/2010/main" val="689543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stethoscope rests on a folded pair of blue nurse scrubs and a graduation cap. The objects are on a white background.">
            <a:extLst>
              <a:ext uri="{FF2B5EF4-FFF2-40B4-BE49-F238E27FC236}">
                <a16:creationId xmlns:a16="http://schemas.microsoft.com/office/drawing/2014/main" id="{8CCF2F85-6D84-C5F4-C2CD-E58561AD67AF}"/>
              </a:ext>
            </a:extLst>
          </p:cNvPr>
          <p:cNvPicPr>
            <a:picLocks noChangeAspect="1"/>
          </p:cNvPicPr>
          <p:nvPr/>
        </p:nvPicPr>
        <p:blipFill>
          <a:blip r:embed="rId3">
            <a:alphaModFix/>
          </a:blip>
          <a:srcRect r="3" b="3802"/>
          <a:stretch>
            <a:fillRect/>
          </a:stretch>
        </p:blipFill>
        <p:spPr>
          <a:xfrm>
            <a:off x="3410952" y="-5"/>
            <a:ext cx="5733047" cy="3681406"/>
          </a:xfrm>
          <a:prstGeom prst="rect">
            <a:avLst/>
          </a:prstGeom>
        </p:spPr>
      </p:pic>
      <p:pic>
        <p:nvPicPr>
          <p:cNvPr id="5" name="Picture 4" descr="Pipette adding DNA sample to a petri dish">
            <a:extLst>
              <a:ext uri="{FF2B5EF4-FFF2-40B4-BE49-F238E27FC236}">
                <a16:creationId xmlns:a16="http://schemas.microsoft.com/office/drawing/2014/main" id="{CE184431-8046-4179-8B1E-04A879FA3AED}"/>
              </a:ext>
            </a:extLst>
          </p:cNvPr>
          <p:cNvPicPr>
            <a:picLocks noChangeAspect="1"/>
          </p:cNvPicPr>
          <p:nvPr/>
        </p:nvPicPr>
        <p:blipFill>
          <a:blip r:embed="rId4"/>
          <a:srcRect t="26121" r="3" b="3"/>
          <a:stretch>
            <a:fillRect/>
          </a:stretch>
        </p:blipFill>
        <p:spPr>
          <a:xfrm>
            <a:off x="3410953" y="3681409"/>
            <a:ext cx="5733047" cy="3176595"/>
          </a:xfrm>
          <a:prstGeom prst="rect">
            <a:avLst/>
          </a:prstGeom>
        </p:spPr>
      </p:pic>
      <p:sp>
        <p:nvSpPr>
          <p:cNvPr id="47" name="Rectangle 4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1115219"/>
            <a:ext cx="4046934" cy="2387600"/>
          </a:xfrm>
        </p:spPr>
        <p:txBody>
          <a:bodyPr>
            <a:normAutofit/>
          </a:bodyPr>
          <a:lstStyle/>
          <a:p>
            <a:pPr algn="l"/>
            <a:r>
              <a:rPr lang="en-GB" dirty="0">
                <a:solidFill>
                  <a:schemeClr val="bg1"/>
                </a:solidFill>
              </a:rPr>
              <a:t>NHS Appointments Analysis</a:t>
            </a:r>
          </a:p>
        </p:txBody>
      </p:sp>
      <p:sp>
        <p:nvSpPr>
          <p:cNvPr id="3" name="Subtitle 2"/>
          <p:cNvSpPr>
            <a:spLocks noGrp="1"/>
          </p:cNvSpPr>
          <p:nvPr>
            <p:ph type="subTitle" idx="1"/>
          </p:nvPr>
        </p:nvSpPr>
        <p:spPr>
          <a:xfrm>
            <a:off x="628650" y="3902075"/>
            <a:ext cx="4046934" cy="1655762"/>
          </a:xfrm>
        </p:spPr>
        <p:txBody>
          <a:bodyPr>
            <a:normAutofit/>
          </a:bodyPr>
          <a:lstStyle/>
          <a:p>
            <a:pPr algn="l"/>
            <a:r>
              <a:rPr lang="en-GB" sz="1700">
                <a:solidFill>
                  <a:schemeClr val="bg1"/>
                </a:solidFill>
              </a:rPr>
              <a:t>A data-driven investigation of service utilisation, missed appointments, and capacity</a:t>
            </a:r>
          </a:p>
          <a:p>
            <a:pPr algn="l"/>
            <a:r>
              <a:rPr lang="en-GB" sz="1700">
                <a:solidFill>
                  <a:schemeClr val="bg1"/>
                </a:solidFill>
              </a:rPr>
              <a:t>By Monica Baracho | LSE DA201 Assignment</a:t>
            </a:r>
          </a:p>
        </p:txBody>
      </p:sp>
      <p:cxnSp>
        <p:nvCxnSpPr>
          <p:cNvPr id="49" name="Straight Connector 4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3681408"/>
            <a:ext cx="85153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Rectangle 3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3C10B-337C-8037-98D7-4F524D77C63A}"/>
              </a:ext>
            </a:extLst>
          </p:cNvPr>
          <p:cNvSpPr>
            <a:spLocks noGrp="1"/>
          </p:cNvSpPr>
          <p:nvPr>
            <p:ph type="title"/>
          </p:nvPr>
        </p:nvSpPr>
        <p:spPr>
          <a:xfrm>
            <a:off x="283391" y="544889"/>
            <a:ext cx="5318475" cy="898581"/>
          </a:xfrm>
        </p:spPr>
        <p:txBody>
          <a:bodyPr vert="horz" lIns="91440" tIns="45720" rIns="91440" bIns="45720" rtlCol="0" anchor="ctr">
            <a:normAutofit fontScale="90000"/>
          </a:bodyPr>
          <a:lstStyle/>
          <a:p>
            <a:pPr algn="l" defTabSz="914400">
              <a:lnSpc>
                <a:spcPct val="90000"/>
              </a:lnSpc>
            </a:pPr>
            <a:r>
              <a:rPr lang="en-GB" sz="3600" dirty="0">
                <a:solidFill>
                  <a:schemeClr val="bg1"/>
                </a:solidFill>
              </a:rPr>
              <a:t>ICB-Level Disparities in Capacity Utilisation: Autumn vs Spring</a:t>
            </a:r>
            <a:br>
              <a:rPr lang="en-GB" sz="3600" dirty="0"/>
            </a:br>
            <a:endParaRPr lang="en-US" sz="3500" dirty="0">
              <a:solidFill>
                <a:srgbClr val="FFFFFF"/>
              </a:solidFill>
            </a:endParaRPr>
          </a:p>
        </p:txBody>
      </p:sp>
      <p:pic>
        <p:nvPicPr>
          <p:cNvPr id="4" name="Picture 3" descr="A graph of a number of people&#10;&#10;AI-generated content may be incorrect.">
            <a:extLst>
              <a:ext uri="{FF2B5EF4-FFF2-40B4-BE49-F238E27FC236}">
                <a16:creationId xmlns:a16="http://schemas.microsoft.com/office/drawing/2014/main" id="{269F58C7-1601-F999-0396-933FCD5A260F}"/>
              </a:ext>
            </a:extLst>
          </p:cNvPr>
          <p:cNvPicPr>
            <a:picLocks noChangeAspect="1"/>
          </p:cNvPicPr>
          <p:nvPr/>
        </p:nvPicPr>
        <p:blipFill>
          <a:blip r:embed="rId3"/>
          <a:stretch>
            <a:fillRect/>
          </a:stretch>
        </p:blipFill>
        <p:spPr>
          <a:xfrm>
            <a:off x="283391" y="1741786"/>
            <a:ext cx="4199467" cy="2923659"/>
          </a:xfrm>
          <a:prstGeom prst="rect">
            <a:avLst/>
          </a:prstGeom>
        </p:spPr>
      </p:pic>
      <p:pic>
        <p:nvPicPr>
          <p:cNvPr id="5" name="Picture 4" descr="A graph of a number of people&#10;&#10;AI-generated content may be incorrect.">
            <a:extLst>
              <a:ext uri="{FF2B5EF4-FFF2-40B4-BE49-F238E27FC236}">
                <a16:creationId xmlns:a16="http://schemas.microsoft.com/office/drawing/2014/main" id="{FB977E6B-4686-87A0-E867-8C06DFB24BC5}"/>
              </a:ext>
            </a:extLst>
          </p:cNvPr>
          <p:cNvPicPr>
            <a:picLocks noChangeAspect="1"/>
          </p:cNvPicPr>
          <p:nvPr/>
        </p:nvPicPr>
        <p:blipFill>
          <a:blip r:embed="rId4"/>
          <a:stretch>
            <a:fillRect/>
          </a:stretch>
        </p:blipFill>
        <p:spPr>
          <a:xfrm>
            <a:off x="4758266" y="1676400"/>
            <a:ext cx="4199467" cy="3054433"/>
          </a:xfrm>
          <a:prstGeom prst="rect">
            <a:avLst/>
          </a:prstGeom>
        </p:spPr>
      </p:pic>
    </p:spTree>
    <p:extLst>
      <p:ext uri="{BB962C8B-B14F-4D97-AF65-F5344CB8AC3E}">
        <p14:creationId xmlns:p14="http://schemas.microsoft.com/office/powerpoint/2010/main" val="2626534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GB">
                <a:solidFill>
                  <a:schemeClr val="bg1"/>
                </a:solidFill>
              </a:rPr>
              <a:t>ICB Capacity Utilisation Snapshot: June 2022</a:t>
            </a:r>
            <a:endParaRPr lang="en-US" sz="3500" dirty="0">
              <a:solidFill>
                <a:schemeClr val="bg1"/>
              </a:solidFill>
            </a:endParaRPr>
          </a:p>
        </p:txBody>
      </p:sp>
      <p:pic>
        <p:nvPicPr>
          <p:cNvPr id="3" name="Picture 2" descr="Screenshot 2025-05-22 at 4.05.39 pm.png"/>
          <p:cNvPicPr>
            <a:picLocks noChangeAspect="1"/>
          </p:cNvPicPr>
          <p:nvPr/>
        </p:nvPicPr>
        <p:blipFill>
          <a:blip r:embed="rId3"/>
          <a:stretch>
            <a:fillRect/>
          </a:stretch>
        </p:blipFill>
        <p:spPr>
          <a:xfrm>
            <a:off x="230041" y="2055883"/>
            <a:ext cx="4116721" cy="3066163"/>
          </a:xfrm>
          <a:prstGeom prst="rect">
            <a:avLst/>
          </a:prstGeom>
        </p:spPr>
      </p:pic>
      <p:pic>
        <p:nvPicPr>
          <p:cNvPr id="5" name="Picture 4" descr="A graph of blue color&#10;&#10;AI-generated content may be incorrect.">
            <a:extLst>
              <a:ext uri="{FF2B5EF4-FFF2-40B4-BE49-F238E27FC236}">
                <a16:creationId xmlns:a16="http://schemas.microsoft.com/office/drawing/2014/main" id="{14A0C6DB-2F0A-A37E-24E1-CF734D5722DB}"/>
              </a:ext>
            </a:extLst>
          </p:cNvPr>
          <p:cNvPicPr>
            <a:picLocks noChangeAspect="1"/>
          </p:cNvPicPr>
          <p:nvPr/>
        </p:nvPicPr>
        <p:blipFill>
          <a:blip r:embed="rId4"/>
          <a:stretch>
            <a:fillRect/>
          </a:stretch>
        </p:blipFill>
        <p:spPr>
          <a:xfrm>
            <a:off x="4482858" y="2055883"/>
            <a:ext cx="4300459" cy="3210096"/>
          </a:xfrm>
          <a:prstGeom prst="rect">
            <a:avLst/>
          </a:prstGeom>
        </p:spPr>
      </p:pic>
      <p:sp>
        <p:nvSpPr>
          <p:cNvPr id="11" name="TextBox 10">
            <a:extLst>
              <a:ext uri="{FF2B5EF4-FFF2-40B4-BE49-F238E27FC236}">
                <a16:creationId xmlns:a16="http://schemas.microsoft.com/office/drawing/2014/main" id="{6245009B-BFE4-CC3D-45CE-25F03B3E6F09}"/>
              </a:ext>
            </a:extLst>
          </p:cNvPr>
          <p:cNvSpPr txBox="1"/>
          <p:nvPr/>
        </p:nvSpPr>
        <p:spPr>
          <a:xfrm>
            <a:off x="360684" y="5528925"/>
            <a:ext cx="7972156" cy="923330"/>
          </a:xfrm>
          <a:prstGeom prst="rect">
            <a:avLst/>
          </a:prstGeom>
          <a:noFill/>
        </p:spPr>
        <p:txBody>
          <a:bodyPr wrap="square" rtlCol="0">
            <a:spAutoFit/>
          </a:bodyPr>
          <a:lstStyle/>
          <a:p>
            <a:r>
              <a:rPr lang="en-GB"/>
              <a:t>🔍 </a:t>
            </a:r>
            <a:r>
              <a:rPr lang="en-GB" b="1"/>
              <a:t>Latest Data Check (June 2022):</a:t>
            </a:r>
            <a:br>
              <a:rPr lang="en-GB"/>
            </a:br>
            <a:r>
              <a:rPr lang="en-GB"/>
              <a:t>Cornwall and Devon remain top over-utilised ICBs, while 5 London regions continue underperforming.</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1857" y="415110"/>
            <a:ext cx="6333216" cy="1159200"/>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Missed Appointments by Month</a:t>
            </a:r>
            <a:br>
              <a:rPr lang="en-US" sz="3500" kern="1200" dirty="0">
                <a:solidFill>
                  <a:srgbClr val="FFFFFF"/>
                </a:solidFill>
                <a:latin typeface="+mj-lt"/>
                <a:ea typeface="+mj-ea"/>
                <a:cs typeface="+mj-cs"/>
              </a:rPr>
            </a:br>
            <a:endParaRPr lang="en-US" sz="3500" kern="1200" dirty="0">
              <a:solidFill>
                <a:srgbClr val="FFFFFF"/>
              </a:solidFill>
              <a:latin typeface="+mj-lt"/>
              <a:ea typeface="+mj-ea"/>
              <a:cs typeface="+mj-cs"/>
            </a:endParaRPr>
          </a:p>
        </p:txBody>
      </p:sp>
      <p:pic>
        <p:nvPicPr>
          <p:cNvPr id="3" name="Picture 2" descr="Screenshot 2025-05-22 at 4.07.49 pm.png"/>
          <p:cNvPicPr>
            <a:picLocks noChangeAspect="1"/>
          </p:cNvPicPr>
          <p:nvPr/>
        </p:nvPicPr>
        <p:blipFill>
          <a:blip r:embed="rId3"/>
          <a:stretch>
            <a:fillRect/>
          </a:stretch>
        </p:blipFill>
        <p:spPr>
          <a:xfrm>
            <a:off x="278954" y="1920042"/>
            <a:ext cx="7924800" cy="3046860"/>
          </a:xfrm>
          <a:prstGeom prst="rect">
            <a:avLst/>
          </a:prstGeom>
        </p:spPr>
      </p:pic>
      <p:sp>
        <p:nvSpPr>
          <p:cNvPr id="4" name="TextBox 3">
            <a:extLst>
              <a:ext uri="{FF2B5EF4-FFF2-40B4-BE49-F238E27FC236}">
                <a16:creationId xmlns:a16="http://schemas.microsoft.com/office/drawing/2014/main" id="{4A76A429-AA4C-987E-9C4D-9CBE08C6384B}"/>
              </a:ext>
            </a:extLst>
          </p:cNvPr>
          <p:cNvSpPr txBox="1"/>
          <p:nvPr/>
        </p:nvSpPr>
        <p:spPr>
          <a:xfrm>
            <a:off x="166025" y="5291667"/>
            <a:ext cx="5764591" cy="830997"/>
          </a:xfrm>
          <a:prstGeom prst="rect">
            <a:avLst/>
          </a:prstGeom>
          <a:noFill/>
        </p:spPr>
        <p:txBody>
          <a:bodyPr wrap="none" rtlCol="0">
            <a:spAutoFit/>
          </a:bodyPr>
          <a:lstStyle/>
          <a:p>
            <a:r>
              <a:rPr lang="en-GB" sz="1200" dirty="0"/>
              <a:t>• 📈 </a:t>
            </a:r>
            <a:r>
              <a:rPr lang="en-GB" sz="1200" b="1" dirty="0"/>
              <a:t>October 2021</a:t>
            </a:r>
            <a:r>
              <a:rPr lang="en-GB" sz="1200" dirty="0"/>
              <a:t> had the highest DNA rate: </a:t>
            </a:r>
            <a:r>
              <a:rPr lang="en-GB" sz="1200" b="1" dirty="0"/>
              <a:t>5.18%</a:t>
            </a:r>
            <a:br>
              <a:rPr lang="en-GB" sz="1200" dirty="0"/>
            </a:br>
            <a:r>
              <a:rPr lang="en-GB" sz="1200" dirty="0"/>
              <a:t>• 📉 The rate dropped post-winter to 4.2% in January but has since </a:t>
            </a:r>
            <a:r>
              <a:rPr lang="en-GB" sz="1200" b="1" dirty="0"/>
              <a:t>remained above 4.3%</a:t>
            </a:r>
            <a:br>
              <a:rPr lang="en-GB" sz="1200" dirty="0"/>
            </a:br>
            <a:r>
              <a:rPr lang="en-GB" sz="1200" dirty="0"/>
              <a:t>• This suggests a </a:t>
            </a:r>
            <a:r>
              <a:rPr lang="en-GB" sz="1200" b="1" dirty="0"/>
              <a:t>consistent missed appointment problem</a:t>
            </a:r>
            <a:r>
              <a:rPr lang="en-GB" sz="1200" dirty="0"/>
              <a:t>, with seasonal variation</a:t>
            </a:r>
            <a:br>
              <a:rPr lang="en-GB" sz="1200" dirty="0"/>
            </a:br>
            <a:r>
              <a:rPr lang="en-GB" sz="1200" dirty="0"/>
              <a:t>• Missed appointments are </a:t>
            </a:r>
            <a:r>
              <a:rPr lang="en-GB" sz="1200" b="1" dirty="0"/>
              <a:t>costly and disruptive</a:t>
            </a:r>
            <a:r>
              <a:rPr lang="en-GB" sz="1200" dirty="0"/>
              <a:t> to already strained NHS capacity</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104105"/>
            <a:ext cx="5297791" cy="1360628"/>
          </a:xfrm>
        </p:spPr>
        <p:txBody>
          <a:bodyPr vert="horz" lIns="91440" tIns="45720" rIns="91440" bIns="45720" rtlCol="0" anchor="ctr">
            <a:normAutofit/>
          </a:bodyPr>
          <a:lstStyle/>
          <a:p>
            <a:pPr algn="l" defTabSz="914400">
              <a:lnSpc>
                <a:spcPct val="90000"/>
              </a:lnSpc>
            </a:pPr>
            <a:r>
              <a:rPr lang="en-US" sz="3500" kern="1200" dirty="0">
                <a:solidFill>
                  <a:srgbClr val="FFFFFF"/>
                </a:solidFill>
                <a:latin typeface="+mj-lt"/>
                <a:ea typeface="+mj-ea"/>
                <a:cs typeface="+mj-cs"/>
              </a:rPr>
              <a:t>Missed Appointments by Booking Lead Time</a:t>
            </a:r>
          </a:p>
        </p:txBody>
      </p:sp>
      <p:pic>
        <p:nvPicPr>
          <p:cNvPr id="3" name="Picture 2" descr="Screenshot 2025-05-22 at 4.08.17 pm.png"/>
          <p:cNvPicPr>
            <a:picLocks noChangeAspect="1"/>
          </p:cNvPicPr>
          <p:nvPr/>
        </p:nvPicPr>
        <p:blipFill>
          <a:blip r:embed="rId3"/>
          <a:stretch>
            <a:fillRect/>
          </a:stretch>
        </p:blipFill>
        <p:spPr>
          <a:xfrm>
            <a:off x="2086638" y="2298921"/>
            <a:ext cx="6378140" cy="2902052"/>
          </a:xfrm>
          <a:prstGeom prst="rect">
            <a:avLst/>
          </a:prstGeom>
        </p:spPr>
      </p:pic>
      <p:sp>
        <p:nvSpPr>
          <p:cNvPr id="5" name="TextBox 4">
            <a:extLst>
              <a:ext uri="{FF2B5EF4-FFF2-40B4-BE49-F238E27FC236}">
                <a16:creationId xmlns:a16="http://schemas.microsoft.com/office/drawing/2014/main" id="{D8723C92-6E0D-EFC6-E174-8CB9AD39F986}"/>
              </a:ext>
            </a:extLst>
          </p:cNvPr>
          <p:cNvSpPr txBox="1"/>
          <p:nvPr/>
        </p:nvSpPr>
        <p:spPr>
          <a:xfrm>
            <a:off x="162779" y="5706321"/>
            <a:ext cx="7934086" cy="923330"/>
          </a:xfrm>
          <a:prstGeom prst="rect">
            <a:avLst/>
          </a:prstGeom>
          <a:noFill/>
        </p:spPr>
        <p:txBody>
          <a:bodyPr wrap="square" rtlCol="0">
            <a:spAutoFit/>
          </a:bodyPr>
          <a:lstStyle/>
          <a:p>
            <a:r>
              <a:rPr lang="en-GB" dirty="0"/>
              <a:t>🕑 </a:t>
            </a:r>
            <a:r>
              <a:rPr lang="en-GB" b="1" dirty="0"/>
              <a:t>Timing Matters</a:t>
            </a:r>
            <a:br>
              <a:rPr lang="en-GB" sz="1200" dirty="0"/>
            </a:br>
            <a:r>
              <a:rPr lang="en-GB" dirty="0"/>
              <a:t>Short-notice and near-term bookings drive the majority of missed appointments — calling for better patient engagement around these slots.</a:t>
            </a:r>
            <a:endParaRPr lang="en-GB" sz="1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2400" kern="1200">
                <a:solidFill>
                  <a:srgbClr val="FFFFFF"/>
                </a:solidFill>
                <a:latin typeface="+mj-lt"/>
                <a:ea typeface="+mj-ea"/>
                <a:cs typeface="+mj-cs"/>
              </a:rPr>
              <a:t>Map: Missed Appointments per 1,000 Patients</a:t>
            </a:r>
          </a:p>
        </p:txBody>
      </p:sp>
      <p:pic>
        <p:nvPicPr>
          <p:cNvPr id="3" name="Picture 2" descr="Screenshot 2025-05-22 at 4.09.09 pm.png"/>
          <p:cNvPicPr>
            <a:picLocks noChangeAspect="1"/>
          </p:cNvPicPr>
          <p:nvPr/>
        </p:nvPicPr>
        <p:blipFill>
          <a:blip r:embed="rId3"/>
          <a:srcRect r="1231"/>
          <a:stretch>
            <a:fillRect/>
          </a:stretch>
        </p:blipFill>
        <p:spPr>
          <a:xfrm>
            <a:off x="3582987" y="584448"/>
            <a:ext cx="5022947" cy="56891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4872" y="261909"/>
            <a:ext cx="5831770" cy="898581"/>
          </a:xfrm>
        </p:spPr>
        <p:txBody>
          <a:bodyPr vert="horz" lIns="91440" tIns="45720" rIns="91440" bIns="45720" rtlCol="0" anchor="ctr">
            <a:noAutofit/>
          </a:bodyPr>
          <a:lstStyle/>
          <a:p>
            <a:pPr algn="l" defTabSz="914400">
              <a:lnSpc>
                <a:spcPct val="90000"/>
              </a:lnSpc>
            </a:pPr>
            <a:r>
              <a:rPr lang="en-GB" sz="3200" dirty="0">
                <a:solidFill>
                  <a:schemeClr val="bg1"/>
                </a:solidFill>
              </a:rPr>
              <a:t>Predicting Missed Appointments: Logistic Regression Insights</a:t>
            </a:r>
            <a:endParaRPr lang="en-US" sz="3200" dirty="0">
              <a:solidFill>
                <a:schemeClr val="bg1"/>
              </a:solidFill>
            </a:endParaRPr>
          </a:p>
        </p:txBody>
      </p:sp>
      <p:pic>
        <p:nvPicPr>
          <p:cNvPr id="5" name="Picture 4" descr="A graph of blue and grey bars&#10;&#10;AI-generated content may be incorrect.">
            <a:extLst>
              <a:ext uri="{FF2B5EF4-FFF2-40B4-BE49-F238E27FC236}">
                <a16:creationId xmlns:a16="http://schemas.microsoft.com/office/drawing/2014/main" id="{B9CDDBC7-9F03-59A4-7924-86711C3D4569}"/>
              </a:ext>
            </a:extLst>
          </p:cNvPr>
          <p:cNvPicPr>
            <a:picLocks noChangeAspect="1"/>
          </p:cNvPicPr>
          <p:nvPr/>
        </p:nvPicPr>
        <p:blipFill>
          <a:blip r:embed="rId3"/>
          <a:srcRect b="3266"/>
          <a:stretch>
            <a:fillRect/>
          </a:stretch>
        </p:blipFill>
        <p:spPr>
          <a:xfrm>
            <a:off x="4759944" y="2235199"/>
            <a:ext cx="4131128" cy="3589867"/>
          </a:xfrm>
          <a:prstGeom prst="rect">
            <a:avLst/>
          </a:prstGeom>
        </p:spPr>
      </p:pic>
      <p:graphicFrame>
        <p:nvGraphicFramePr>
          <p:cNvPr id="9" name="Table 8">
            <a:extLst>
              <a:ext uri="{FF2B5EF4-FFF2-40B4-BE49-F238E27FC236}">
                <a16:creationId xmlns:a16="http://schemas.microsoft.com/office/drawing/2014/main" id="{D7F1BE95-D1F3-EDC1-5507-B14853E2BA1B}"/>
              </a:ext>
            </a:extLst>
          </p:cNvPr>
          <p:cNvGraphicFramePr>
            <a:graphicFrameLocks noGrp="1"/>
          </p:cNvGraphicFramePr>
          <p:nvPr>
            <p:extLst>
              <p:ext uri="{D42A27DB-BD31-4B8C-83A1-F6EECF244321}">
                <p14:modId xmlns:p14="http://schemas.microsoft.com/office/powerpoint/2010/main" val="1708823870"/>
              </p:ext>
            </p:extLst>
          </p:nvPr>
        </p:nvGraphicFramePr>
        <p:xfrm>
          <a:off x="129972" y="1744134"/>
          <a:ext cx="4500000" cy="4823332"/>
        </p:xfrm>
        <a:graphic>
          <a:graphicData uri="http://schemas.openxmlformats.org/drawingml/2006/table">
            <a:tbl>
              <a:tblPr>
                <a:tableStyleId>{5940675A-B579-460E-94D1-54222C63F5DA}</a:tableStyleId>
              </a:tblPr>
              <a:tblGrid>
                <a:gridCol w="1500000">
                  <a:extLst>
                    <a:ext uri="{9D8B030D-6E8A-4147-A177-3AD203B41FA5}">
                      <a16:colId xmlns:a16="http://schemas.microsoft.com/office/drawing/2014/main" val="4286238230"/>
                    </a:ext>
                  </a:extLst>
                </a:gridCol>
                <a:gridCol w="1500000">
                  <a:extLst>
                    <a:ext uri="{9D8B030D-6E8A-4147-A177-3AD203B41FA5}">
                      <a16:colId xmlns:a16="http://schemas.microsoft.com/office/drawing/2014/main" val="1254443129"/>
                    </a:ext>
                  </a:extLst>
                </a:gridCol>
                <a:gridCol w="1500000">
                  <a:extLst>
                    <a:ext uri="{9D8B030D-6E8A-4147-A177-3AD203B41FA5}">
                      <a16:colId xmlns:a16="http://schemas.microsoft.com/office/drawing/2014/main" val="3409633847"/>
                    </a:ext>
                  </a:extLst>
                </a:gridCol>
              </a:tblGrid>
              <a:tr h="218523">
                <a:tc>
                  <a:txBody>
                    <a:bodyPr/>
                    <a:lstStyle/>
                    <a:p>
                      <a:r>
                        <a:rPr lang="en-GB" sz="1000"/>
                        <a:t>Factor</a:t>
                      </a:r>
                    </a:p>
                  </a:txBody>
                  <a:tcPr marL="53881" marR="53881" marT="26940" marB="26940" anchor="ctr"/>
                </a:tc>
                <a:tc>
                  <a:txBody>
                    <a:bodyPr/>
                    <a:lstStyle/>
                    <a:p>
                      <a:r>
                        <a:rPr lang="en-GB" sz="1000"/>
                        <a:t>Effect vs Baseline</a:t>
                      </a:r>
                    </a:p>
                  </a:txBody>
                  <a:tcPr marL="53881" marR="53881" marT="26940" marB="26940" anchor="ctr"/>
                </a:tc>
                <a:tc>
                  <a:txBody>
                    <a:bodyPr/>
                    <a:lstStyle/>
                    <a:p>
                      <a:r>
                        <a:rPr lang="en-GB" sz="1000"/>
                        <a:t>Insight</a:t>
                      </a:r>
                    </a:p>
                  </a:txBody>
                  <a:tcPr marL="53881" marR="53881" marT="26940" marB="26940" anchor="ctr"/>
                </a:tc>
                <a:extLst>
                  <a:ext uri="{0D108BD9-81ED-4DB2-BD59-A6C34878D82A}">
                    <a16:rowId xmlns:a16="http://schemas.microsoft.com/office/drawing/2014/main" val="623319051"/>
                  </a:ext>
                </a:extLst>
              </a:tr>
              <a:tr h="546308">
                <a:tc>
                  <a:txBody>
                    <a:bodyPr/>
                    <a:lstStyle/>
                    <a:p>
                      <a:r>
                        <a:rPr lang="en-GB" sz="1000" b="1" dirty="0"/>
                        <a:t>Home Visit</a:t>
                      </a:r>
                      <a:endParaRPr lang="en-GB" sz="1000" dirty="0"/>
                    </a:p>
                  </a:txBody>
                  <a:tcPr marL="53881" marR="53881" marT="26940" marB="26940" anchor="ctr"/>
                </a:tc>
                <a:tc>
                  <a:txBody>
                    <a:bodyPr/>
                    <a:lstStyle/>
                    <a:p>
                      <a:r>
                        <a:rPr lang="en-GB" sz="1000" dirty="0"/>
                        <a:t> </a:t>
                      </a:r>
                      <a:r>
                        <a:rPr lang="en-GB" sz="1000" b="1" dirty="0"/>
                        <a:t>−46%</a:t>
                      </a:r>
                      <a:r>
                        <a:rPr lang="en-GB" sz="1000" dirty="0"/>
                        <a:t> lower DNA odds</a:t>
                      </a:r>
                    </a:p>
                  </a:txBody>
                  <a:tcPr marL="53881" marR="53881" marT="26940" marB="26940" anchor="ctr"/>
                </a:tc>
                <a:tc>
                  <a:txBody>
                    <a:bodyPr/>
                    <a:lstStyle/>
                    <a:p>
                      <a:r>
                        <a:rPr lang="en-GB" sz="1000"/>
                        <a:t>Highest attendance. Suggests convenience or medical necessity.</a:t>
                      </a:r>
                    </a:p>
                  </a:txBody>
                  <a:tcPr marL="53881" marR="53881" marT="26940" marB="26940" anchor="ctr"/>
                </a:tc>
                <a:extLst>
                  <a:ext uri="{0D108BD9-81ED-4DB2-BD59-A6C34878D82A}">
                    <a16:rowId xmlns:a16="http://schemas.microsoft.com/office/drawing/2014/main" val="831071641"/>
                  </a:ext>
                </a:extLst>
              </a:tr>
              <a:tr h="546308">
                <a:tc>
                  <a:txBody>
                    <a:bodyPr/>
                    <a:lstStyle/>
                    <a:p>
                      <a:r>
                        <a:rPr lang="en-GB" sz="1000" b="1"/>
                        <a:t>Video/Online</a:t>
                      </a:r>
                      <a:endParaRPr lang="en-GB" sz="1000"/>
                    </a:p>
                  </a:txBody>
                  <a:tcPr marL="53881" marR="53881" marT="26940" marB="26940" anchor="ctr"/>
                </a:tc>
                <a:tc>
                  <a:txBody>
                    <a:bodyPr/>
                    <a:lstStyle/>
                    <a:p>
                      <a:r>
                        <a:rPr lang="en-GB" sz="1000" dirty="0"/>
                        <a:t> </a:t>
                      </a:r>
                      <a:r>
                        <a:rPr lang="en-GB" sz="1000" b="1" dirty="0"/>
                        <a:t>−45%</a:t>
                      </a:r>
                      <a:r>
                        <a:rPr lang="en-GB" sz="1000" dirty="0"/>
                        <a:t> lower</a:t>
                      </a:r>
                    </a:p>
                  </a:txBody>
                  <a:tcPr marL="53881" marR="53881" marT="26940" marB="26940" anchor="ctr"/>
                </a:tc>
                <a:tc>
                  <a:txBody>
                    <a:bodyPr/>
                    <a:lstStyle/>
                    <a:p>
                      <a:r>
                        <a:rPr lang="en-GB" sz="1000" dirty="0"/>
                        <a:t>Digital formats greatly reduce no-shows — strong case for hybrid care.</a:t>
                      </a:r>
                    </a:p>
                  </a:txBody>
                  <a:tcPr marL="53881" marR="53881" marT="26940" marB="26940" anchor="ctr"/>
                </a:tc>
                <a:extLst>
                  <a:ext uri="{0D108BD9-81ED-4DB2-BD59-A6C34878D82A}">
                    <a16:rowId xmlns:a16="http://schemas.microsoft.com/office/drawing/2014/main" val="408827190"/>
                  </a:ext>
                </a:extLst>
              </a:tr>
              <a:tr h="546308">
                <a:tc>
                  <a:txBody>
                    <a:bodyPr/>
                    <a:lstStyle/>
                    <a:p>
                      <a:r>
                        <a:rPr lang="en-GB" sz="1000" b="1"/>
                        <a:t>Telephone</a:t>
                      </a:r>
                      <a:endParaRPr lang="en-GB" sz="1000"/>
                    </a:p>
                  </a:txBody>
                  <a:tcPr marL="53881" marR="53881" marT="26940" marB="26940" anchor="ctr"/>
                </a:tc>
                <a:tc>
                  <a:txBody>
                    <a:bodyPr/>
                    <a:lstStyle/>
                    <a:p>
                      <a:r>
                        <a:rPr lang="en-GB" sz="1000" dirty="0"/>
                        <a:t> Slightly lower</a:t>
                      </a:r>
                    </a:p>
                  </a:txBody>
                  <a:tcPr marL="53881" marR="53881" marT="26940" marB="26940" anchor="ctr"/>
                </a:tc>
                <a:tc>
                  <a:txBody>
                    <a:bodyPr/>
                    <a:lstStyle/>
                    <a:p>
                      <a:r>
                        <a:rPr lang="en-GB" sz="1000"/>
                        <a:t>Still better than face-to-face, though less impactful than video.</a:t>
                      </a:r>
                    </a:p>
                  </a:txBody>
                  <a:tcPr marL="53881" marR="53881" marT="26940" marB="26940" anchor="ctr"/>
                </a:tc>
                <a:extLst>
                  <a:ext uri="{0D108BD9-81ED-4DB2-BD59-A6C34878D82A}">
                    <a16:rowId xmlns:a16="http://schemas.microsoft.com/office/drawing/2014/main" val="887720738"/>
                  </a:ext>
                </a:extLst>
              </a:tr>
              <a:tr h="546308">
                <a:tc>
                  <a:txBody>
                    <a:bodyPr/>
                    <a:lstStyle/>
                    <a:p>
                      <a:r>
                        <a:rPr lang="en-GB" sz="1000" b="1"/>
                        <a:t>Days Before Appointment</a:t>
                      </a:r>
                      <a:endParaRPr lang="en-GB" sz="1000"/>
                    </a:p>
                  </a:txBody>
                  <a:tcPr marL="53881" marR="53881" marT="26940" marB="26940" anchor="ctr"/>
                </a:tc>
                <a:tc>
                  <a:txBody>
                    <a:bodyPr/>
                    <a:lstStyle/>
                    <a:p>
                      <a:r>
                        <a:rPr lang="en-GB" sz="1000" dirty="0"/>
                        <a:t>Each day earlier = </a:t>
                      </a:r>
                      <a:r>
                        <a:rPr lang="en-GB" sz="1000" b="1" dirty="0"/>
                        <a:t>−4%</a:t>
                      </a:r>
                      <a:r>
                        <a:rPr lang="en-GB" sz="1000" dirty="0"/>
                        <a:t> DNA odds</a:t>
                      </a:r>
                    </a:p>
                  </a:txBody>
                  <a:tcPr marL="53881" marR="53881" marT="26940" marB="26940" anchor="ctr"/>
                </a:tc>
                <a:tc>
                  <a:txBody>
                    <a:bodyPr/>
                    <a:lstStyle/>
                    <a:p>
                      <a:r>
                        <a:rPr lang="en-GB" sz="1000"/>
                        <a:t>Short-notice bookings have higher DNA risk. Encourage advance booking.</a:t>
                      </a:r>
                    </a:p>
                  </a:txBody>
                  <a:tcPr marL="53881" marR="53881" marT="26940" marB="26940" anchor="ctr"/>
                </a:tc>
                <a:extLst>
                  <a:ext uri="{0D108BD9-81ED-4DB2-BD59-A6C34878D82A}">
                    <a16:rowId xmlns:a16="http://schemas.microsoft.com/office/drawing/2014/main" val="1389056120"/>
                  </a:ext>
                </a:extLst>
              </a:tr>
              <a:tr h="546308">
                <a:tc>
                  <a:txBody>
                    <a:bodyPr/>
                    <a:lstStyle/>
                    <a:p>
                      <a:r>
                        <a:rPr lang="en-GB" sz="1000" b="1"/>
                        <a:t>Unknown HCP Type</a:t>
                      </a:r>
                      <a:endParaRPr lang="en-GB" sz="1000"/>
                    </a:p>
                  </a:txBody>
                  <a:tcPr marL="53881" marR="53881" marT="26940" marB="26940" anchor="ctr"/>
                </a:tc>
                <a:tc>
                  <a:txBody>
                    <a:bodyPr/>
                    <a:lstStyle/>
                    <a:p>
                      <a:r>
                        <a:rPr lang="en-GB" sz="1000" dirty="0"/>
                        <a:t>Lower odds</a:t>
                      </a:r>
                    </a:p>
                  </a:txBody>
                  <a:tcPr marL="53881" marR="53881" marT="26940" marB="26940" anchor="ctr"/>
                </a:tc>
                <a:tc>
                  <a:txBody>
                    <a:bodyPr/>
                    <a:lstStyle/>
                    <a:p>
                      <a:r>
                        <a:rPr lang="en-GB" sz="1000"/>
                        <a:t>Possibly reflects system-default or triage bookings. Review practice logs.</a:t>
                      </a:r>
                    </a:p>
                  </a:txBody>
                  <a:tcPr marL="53881" marR="53881" marT="26940" marB="26940" anchor="ctr"/>
                </a:tc>
                <a:extLst>
                  <a:ext uri="{0D108BD9-81ED-4DB2-BD59-A6C34878D82A}">
                    <a16:rowId xmlns:a16="http://schemas.microsoft.com/office/drawing/2014/main" val="2693603657"/>
                  </a:ext>
                </a:extLst>
              </a:tr>
              <a:tr h="546308">
                <a:tc>
                  <a:txBody>
                    <a:bodyPr/>
                    <a:lstStyle/>
                    <a:p>
                      <a:r>
                        <a:rPr lang="en-GB" sz="1000" b="1"/>
                        <a:t>Other Practice Staff</a:t>
                      </a:r>
                      <a:endParaRPr lang="en-GB" sz="1000"/>
                    </a:p>
                  </a:txBody>
                  <a:tcPr marL="53881" marR="53881" marT="26940" marB="26940" anchor="ctr"/>
                </a:tc>
                <a:tc>
                  <a:txBody>
                    <a:bodyPr/>
                    <a:lstStyle/>
                    <a:p>
                      <a:r>
                        <a:rPr lang="en-GB" sz="1000" dirty="0"/>
                        <a:t> </a:t>
                      </a:r>
                      <a:r>
                        <a:rPr lang="en-GB" sz="1000" b="1" dirty="0"/>
                        <a:t>+12%</a:t>
                      </a:r>
                      <a:r>
                        <a:rPr lang="en-GB" sz="1000" dirty="0"/>
                        <a:t> higher</a:t>
                      </a:r>
                    </a:p>
                  </a:txBody>
                  <a:tcPr marL="53881" marR="53881" marT="26940" marB="26940" anchor="ctr"/>
                </a:tc>
                <a:tc>
                  <a:txBody>
                    <a:bodyPr/>
                    <a:lstStyle/>
                    <a:p>
                      <a:r>
                        <a:rPr lang="en-GB" sz="1000"/>
                        <a:t>Patients more likely to miss these. Improve visibility and value messaging.</a:t>
                      </a:r>
                    </a:p>
                  </a:txBody>
                  <a:tcPr marL="53881" marR="53881" marT="26940" marB="26940" anchor="ctr"/>
                </a:tc>
                <a:extLst>
                  <a:ext uri="{0D108BD9-81ED-4DB2-BD59-A6C34878D82A}">
                    <a16:rowId xmlns:a16="http://schemas.microsoft.com/office/drawing/2014/main" val="3786160469"/>
                  </a:ext>
                </a:extLst>
              </a:tr>
              <a:tr h="710201">
                <a:tc>
                  <a:txBody>
                    <a:bodyPr/>
                    <a:lstStyle/>
                    <a:p>
                      <a:r>
                        <a:rPr lang="en-GB" sz="1000" b="1"/>
                        <a:t>Unknown Mode</a:t>
                      </a:r>
                      <a:endParaRPr lang="en-GB" sz="1000"/>
                    </a:p>
                  </a:txBody>
                  <a:tcPr marL="53881" marR="53881" marT="26940" marB="26940" anchor="ctr"/>
                </a:tc>
                <a:tc>
                  <a:txBody>
                    <a:bodyPr/>
                    <a:lstStyle/>
                    <a:p>
                      <a:r>
                        <a:rPr lang="en-GB" sz="1000" dirty="0"/>
                        <a:t> Slightly higher</a:t>
                      </a:r>
                    </a:p>
                  </a:txBody>
                  <a:tcPr marL="53881" marR="53881" marT="26940" marB="26940" anchor="ctr"/>
                </a:tc>
                <a:tc>
                  <a:txBody>
                    <a:bodyPr/>
                    <a:lstStyle/>
                    <a:p>
                      <a:r>
                        <a:rPr lang="en-GB" sz="1000"/>
                        <a:t>Could indicate appointment booking inconsistencies. Data quality issue.</a:t>
                      </a:r>
                    </a:p>
                  </a:txBody>
                  <a:tcPr marL="53881" marR="53881" marT="26940" marB="26940" anchor="ctr"/>
                </a:tc>
                <a:extLst>
                  <a:ext uri="{0D108BD9-81ED-4DB2-BD59-A6C34878D82A}">
                    <a16:rowId xmlns:a16="http://schemas.microsoft.com/office/drawing/2014/main" val="1382881982"/>
                  </a:ext>
                </a:extLst>
              </a:tr>
              <a:tr h="382416">
                <a:tc>
                  <a:txBody>
                    <a:bodyPr/>
                    <a:lstStyle/>
                    <a:p>
                      <a:r>
                        <a:rPr lang="en-GB" sz="1000" b="1"/>
                        <a:t>Tuesday–Friday</a:t>
                      </a:r>
                      <a:endParaRPr lang="en-GB" sz="1000"/>
                    </a:p>
                  </a:txBody>
                  <a:tcPr marL="53881" marR="53881" marT="26940" marB="26940" anchor="ctr"/>
                </a:tc>
                <a:tc>
                  <a:txBody>
                    <a:bodyPr/>
                    <a:lstStyle/>
                    <a:p>
                      <a:r>
                        <a:rPr lang="en-GB" sz="1000" dirty="0"/>
                        <a:t> No significant difference from Monday</a:t>
                      </a:r>
                    </a:p>
                  </a:txBody>
                  <a:tcPr marL="53881" marR="53881" marT="26940" marB="26940" anchor="ctr"/>
                </a:tc>
                <a:tc>
                  <a:txBody>
                    <a:bodyPr/>
                    <a:lstStyle/>
                    <a:p>
                      <a:r>
                        <a:rPr lang="en-GB" sz="1000" dirty="0"/>
                        <a:t>Weekday alone </a:t>
                      </a:r>
                      <a:r>
                        <a:rPr lang="en-GB" sz="1000" b="1" dirty="0"/>
                        <a:t>does not affect</a:t>
                      </a:r>
                      <a:r>
                        <a:rPr lang="en-GB" sz="1000" dirty="0"/>
                        <a:t> likelihood of DNA.</a:t>
                      </a:r>
                    </a:p>
                  </a:txBody>
                  <a:tcPr marL="53881" marR="53881" marT="26940" marB="26940" anchor="ctr"/>
                </a:tc>
                <a:extLst>
                  <a:ext uri="{0D108BD9-81ED-4DB2-BD59-A6C34878D82A}">
                    <a16:rowId xmlns:a16="http://schemas.microsoft.com/office/drawing/2014/main" val="81187891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353160"/>
            <a:ext cx="5318475" cy="898581"/>
          </a:xfrm>
        </p:spPr>
        <p:txBody>
          <a:bodyPr vert="horz" lIns="91440" tIns="45720" rIns="91440" bIns="45720" rtlCol="0" anchor="ctr">
            <a:normAutofit/>
          </a:bodyPr>
          <a:lstStyle/>
          <a:p>
            <a:pPr algn="l" defTabSz="914400">
              <a:lnSpc>
                <a:spcPct val="90000"/>
              </a:lnSpc>
            </a:pPr>
            <a:r>
              <a:rPr lang="en-US" sz="2700">
                <a:solidFill>
                  <a:srgbClr val="FFFFFF"/>
                </a:solidFill>
              </a:rPr>
              <a:t>Public Sentiment: Top NHS-Related Hashtags</a:t>
            </a:r>
          </a:p>
        </p:txBody>
      </p:sp>
      <p:pic>
        <p:nvPicPr>
          <p:cNvPr id="3" name="Picture 2" descr="Screenshot 2025-05-22 at 4.04.18 pm.png"/>
          <p:cNvPicPr>
            <a:picLocks noChangeAspect="1"/>
          </p:cNvPicPr>
          <p:nvPr/>
        </p:nvPicPr>
        <p:blipFill>
          <a:blip r:embed="rId3"/>
          <a:stretch>
            <a:fillRect/>
          </a:stretch>
        </p:blipFill>
        <p:spPr>
          <a:xfrm>
            <a:off x="536811" y="3251838"/>
            <a:ext cx="3848316" cy="1856812"/>
          </a:xfrm>
          <a:prstGeom prst="rect">
            <a:avLst/>
          </a:prstGeom>
        </p:spPr>
      </p:pic>
      <p:pic>
        <p:nvPicPr>
          <p:cNvPr id="4" name="Picture 3" descr="Screenshot 2025-05-22 at 4.04.53 pm.png">
            <a:extLst>
              <a:ext uri="{FF2B5EF4-FFF2-40B4-BE49-F238E27FC236}">
                <a16:creationId xmlns:a16="http://schemas.microsoft.com/office/drawing/2014/main" id="{C3CBEED0-8C3A-F729-D6D1-E2E200A48FFB}"/>
              </a:ext>
            </a:extLst>
          </p:cNvPr>
          <p:cNvPicPr>
            <a:picLocks noChangeAspect="1"/>
          </p:cNvPicPr>
          <p:nvPr/>
        </p:nvPicPr>
        <p:blipFill>
          <a:blip r:embed="rId4"/>
          <a:stretch>
            <a:fillRect/>
          </a:stretch>
        </p:blipFill>
        <p:spPr>
          <a:xfrm>
            <a:off x="4758873" y="2802475"/>
            <a:ext cx="3848316" cy="28285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39B742-103E-9A03-ED27-BCBDD1D9B54A}"/>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defTabSz="914400">
              <a:lnSpc>
                <a:spcPct val="90000"/>
              </a:lnSpc>
            </a:pPr>
            <a:r>
              <a:rPr lang="en-US" sz="5700" kern="1200">
                <a:solidFill>
                  <a:schemeClr val="tx1"/>
                </a:solidFill>
                <a:latin typeface="+mj-lt"/>
                <a:ea typeface="+mj-ea"/>
                <a:cs typeface="+mj-cs"/>
              </a:rPr>
              <a:t>Recommendations</a:t>
            </a:r>
          </a:p>
        </p:txBody>
      </p:sp>
      <p:sp>
        <p:nvSpPr>
          <p:cNvPr id="8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0C3B4EAB-BA70-77B7-8EC7-616A02AD2D0A}"/>
              </a:ext>
            </a:extLst>
          </p:cNvPr>
          <p:cNvGraphicFramePr>
            <a:graphicFrameLocks noGrp="1"/>
          </p:cNvGraphicFramePr>
          <p:nvPr>
            <p:extLst>
              <p:ext uri="{D42A27DB-BD31-4B8C-83A1-F6EECF244321}">
                <p14:modId xmlns:p14="http://schemas.microsoft.com/office/powerpoint/2010/main" val="771762227"/>
              </p:ext>
            </p:extLst>
          </p:nvPr>
        </p:nvGraphicFramePr>
        <p:xfrm>
          <a:off x="240030" y="2758789"/>
          <a:ext cx="8661655" cy="3335721"/>
        </p:xfrm>
        <a:graphic>
          <a:graphicData uri="http://schemas.openxmlformats.org/drawingml/2006/table">
            <a:tbl>
              <a:tblPr firstRow="1">
                <a:solidFill>
                  <a:schemeClr val="bg1">
                    <a:lumMod val="95000"/>
                  </a:schemeClr>
                </a:solidFill>
                <a:tableStyleId>{5940675A-B579-460E-94D1-54222C63F5DA}</a:tableStyleId>
              </a:tblPr>
              <a:tblGrid>
                <a:gridCol w="2534744">
                  <a:extLst>
                    <a:ext uri="{9D8B030D-6E8A-4147-A177-3AD203B41FA5}">
                      <a16:colId xmlns:a16="http://schemas.microsoft.com/office/drawing/2014/main" val="1954872345"/>
                    </a:ext>
                  </a:extLst>
                </a:gridCol>
                <a:gridCol w="3349755">
                  <a:extLst>
                    <a:ext uri="{9D8B030D-6E8A-4147-A177-3AD203B41FA5}">
                      <a16:colId xmlns:a16="http://schemas.microsoft.com/office/drawing/2014/main" val="1777577453"/>
                    </a:ext>
                  </a:extLst>
                </a:gridCol>
                <a:gridCol w="2777156">
                  <a:extLst>
                    <a:ext uri="{9D8B030D-6E8A-4147-A177-3AD203B41FA5}">
                      <a16:colId xmlns:a16="http://schemas.microsoft.com/office/drawing/2014/main" val="1935273495"/>
                    </a:ext>
                  </a:extLst>
                </a:gridCol>
              </a:tblGrid>
              <a:tr h="356552">
                <a:tc>
                  <a:txBody>
                    <a:bodyPr/>
                    <a:lstStyle/>
                    <a:p>
                      <a:r>
                        <a:rPr lang="en-GB" sz="1400" b="0" cap="none" spc="0" dirty="0">
                          <a:solidFill>
                            <a:schemeClr val="bg1"/>
                          </a:solidFill>
                        </a:rPr>
                        <a:t>Action Area</a:t>
                      </a:r>
                    </a:p>
                  </a:txBody>
                  <a:tcPr marL="49642" marR="49642" marT="81573" marB="24820" anchor="ctr">
                    <a:lnL w="12700" cmpd="sng">
                      <a:noFill/>
                    </a:lnL>
                    <a:lnR w="12700" cmpd="sng">
                      <a:noFill/>
                    </a:lnR>
                    <a:lnT w="19050" cap="flat" cmpd="sng" algn="ctr">
                      <a:noFill/>
                      <a:prstDash val="solid"/>
                    </a:lnT>
                    <a:lnB w="38100" cmpd="sng">
                      <a:noFill/>
                    </a:lnB>
                    <a:solidFill>
                      <a:schemeClr val="accent2"/>
                    </a:solidFill>
                  </a:tcPr>
                </a:tc>
                <a:tc>
                  <a:txBody>
                    <a:bodyPr/>
                    <a:lstStyle/>
                    <a:p>
                      <a:r>
                        <a:rPr lang="en-GB" sz="1400" b="0" cap="none" spc="0">
                          <a:solidFill>
                            <a:schemeClr val="bg1"/>
                          </a:solidFill>
                        </a:rPr>
                        <a:t>Recommendation</a:t>
                      </a:r>
                    </a:p>
                  </a:txBody>
                  <a:tcPr marL="49642" marR="49642" marT="81573" marB="24820" anchor="ctr">
                    <a:lnL w="12700" cmpd="sng">
                      <a:noFill/>
                    </a:lnL>
                    <a:lnR w="12700" cmpd="sng">
                      <a:noFill/>
                    </a:lnR>
                    <a:lnT w="19050" cap="flat" cmpd="sng" algn="ctr">
                      <a:noFill/>
                      <a:prstDash val="solid"/>
                    </a:lnT>
                    <a:lnB w="38100" cmpd="sng">
                      <a:noFill/>
                    </a:lnB>
                    <a:solidFill>
                      <a:schemeClr val="accent2"/>
                    </a:solidFill>
                  </a:tcPr>
                </a:tc>
                <a:tc>
                  <a:txBody>
                    <a:bodyPr/>
                    <a:lstStyle/>
                    <a:p>
                      <a:r>
                        <a:rPr lang="en-GB" sz="1400" b="0" cap="none" spc="0">
                          <a:solidFill>
                            <a:schemeClr val="bg1"/>
                          </a:solidFill>
                        </a:rPr>
                        <a:t>Impact</a:t>
                      </a:r>
                    </a:p>
                  </a:txBody>
                  <a:tcPr marL="49642" marR="49642" marT="81573" marB="24820" anchor="ctr">
                    <a:lnL w="12700" cmpd="sng">
                      <a:noFill/>
                    </a:lnL>
                    <a:lnR w="12700" cmpd="sng">
                      <a:noFill/>
                    </a:lnR>
                    <a:lnT w="19050" cap="flat" cmpd="sng" algn="ctr">
                      <a:noFill/>
                      <a:prstDash val="solid"/>
                    </a:lnT>
                    <a:lnB w="38100" cmpd="sng">
                      <a:noFill/>
                    </a:lnB>
                    <a:solidFill>
                      <a:schemeClr val="accent2"/>
                    </a:solidFill>
                  </a:tcPr>
                </a:tc>
                <a:extLst>
                  <a:ext uri="{0D108BD9-81ED-4DB2-BD59-A6C34878D82A}">
                    <a16:rowId xmlns:a16="http://schemas.microsoft.com/office/drawing/2014/main" val="1031497435"/>
                  </a:ext>
                </a:extLst>
              </a:tr>
              <a:tr h="628463">
                <a:tc>
                  <a:txBody>
                    <a:bodyPr/>
                    <a:lstStyle/>
                    <a:p>
                      <a:r>
                        <a:rPr lang="en-GB" sz="1100" cap="none" spc="0">
                          <a:solidFill>
                            <a:schemeClr val="tx1"/>
                          </a:solidFill>
                        </a:rPr>
                        <a:t>- </a:t>
                      </a:r>
                      <a:r>
                        <a:rPr lang="en-GB" sz="1100" b="1" cap="none" spc="0">
                          <a:solidFill>
                            <a:schemeClr val="tx1"/>
                          </a:solidFill>
                        </a:rPr>
                        <a:t>Reduce Missed Appointments</a:t>
                      </a:r>
                      <a:endParaRPr lang="en-GB" sz="1100" cap="none" spc="0">
                        <a:solidFill>
                          <a:schemeClr val="tx1"/>
                        </a:solidFill>
                      </a:endParaRPr>
                    </a:p>
                  </a:txBody>
                  <a:tcPr marL="49642" marR="49642" marT="81573" marB="24820"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r>
                        <a:rPr lang="en-GB" sz="1100" cap="none" spc="0">
                          <a:solidFill>
                            <a:schemeClr val="tx1"/>
                          </a:solidFill>
                        </a:rPr>
                        <a:t>Send SMS/app reminders for appointments booked ≤ 7 days. Use confirmation steps for telephone and online slots.</a:t>
                      </a:r>
                    </a:p>
                  </a:txBody>
                  <a:tcPr marL="49642" marR="49642" marT="81573" marB="24820" anchor="ctr">
                    <a:lnL w="12700" cmpd="sng">
                      <a:noFill/>
                      <a:prstDash val="solid"/>
                    </a:lnL>
                    <a:lnR w="12700" cmpd="sng">
                      <a:noFill/>
                      <a:prstDash val="solid"/>
                    </a:lnR>
                    <a:lnT w="38100" cmpd="sng">
                      <a:noFill/>
                    </a:lnT>
                    <a:lnB w="12700" cmpd="sng">
                      <a:noFill/>
                      <a:prstDash val="solid"/>
                    </a:lnB>
                    <a:solidFill>
                      <a:schemeClr val="bg1">
                        <a:lumMod val="95000"/>
                      </a:schemeClr>
                    </a:solidFill>
                  </a:tcPr>
                </a:tc>
                <a:tc>
                  <a:txBody>
                    <a:bodyPr/>
                    <a:lstStyle/>
                    <a:p>
                      <a:r>
                        <a:rPr lang="en-GB" sz="1100" cap="none" spc="0">
                          <a:solidFill>
                            <a:schemeClr val="tx1"/>
                          </a:solidFill>
                        </a:rPr>
                        <a:t>Reclaim capacity lost to no-shows (~4.7%)</a:t>
                      </a:r>
                    </a:p>
                  </a:txBody>
                  <a:tcPr marL="49642" marR="49642" marT="81573" marB="24820" anchor="ctr">
                    <a:lnL w="12700" cmpd="sng">
                      <a:noFill/>
                      <a:prstDash val="solid"/>
                    </a:lnL>
                    <a:lnR w="12700" cmpd="sng">
                      <a:noFill/>
                      <a:prstDash val="solid"/>
                    </a:lnR>
                    <a:lnT w="38100" cmpd="sng">
                      <a:noFill/>
                    </a:lnT>
                    <a:lnB w="12700" cmpd="sng">
                      <a:noFill/>
                      <a:prstDash val="solid"/>
                    </a:lnB>
                    <a:solidFill>
                      <a:schemeClr val="bg1">
                        <a:lumMod val="95000"/>
                      </a:schemeClr>
                    </a:solidFill>
                  </a:tcPr>
                </a:tc>
                <a:extLst>
                  <a:ext uri="{0D108BD9-81ED-4DB2-BD59-A6C34878D82A}">
                    <a16:rowId xmlns:a16="http://schemas.microsoft.com/office/drawing/2014/main" val="794811776"/>
                  </a:ext>
                </a:extLst>
              </a:tr>
              <a:tr h="628463">
                <a:tc>
                  <a:txBody>
                    <a:bodyPr/>
                    <a:lstStyle/>
                    <a:p>
                      <a:r>
                        <a:rPr lang="en-GB" sz="1100" cap="none" spc="0">
                          <a:solidFill>
                            <a:schemeClr val="tx1"/>
                          </a:solidFill>
                        </a:rPr>
                        <a:t>- </a:t>
                      </a:r>
                      <a:r>
                        <a:rPr lang="en-GB" sz="1100" b="1" cap="none" spc="0">
                          <a:solidFill>
                            <a:schemeClr val="tx1"/>
                          </a:solidFill>
                        </a:rPr>
                        <a:t>Rebalance Staff Deployment</a:t>
                      </a:r>
                      <a:endParaRPr lang="en-GB" sz="1100" cap="none" spc="0">
                        <a:solidFill>
                          <a:schemeClr val="tx1"/>
                        </a:solidFill>
                      </a:endParaRP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Allocate extra GPs and care staff to high-demand but under-served ICBs. Use flexible rostering during seasonal peaks.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Alleviate systemic strain and regional pressure</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473000948"/>
                  </a:ext>
                </a:extLst>
              </a:tr>
              <a:tr h="628463">
                <a:tc>
                  <a:txBody>
                    <a:bodyPr/>
                    <a:lstStyle/>
                    <a:p>
                      <a:r>
                        <a:rPr lang="en-GB" sz="1100" cap="none" spc="0">
                          <a:solidFill>
                            <a:schemeClr val="tx1"/>
                          </a:solidFill>
                        </a:rPr>
                        <a:t>- </a:t>
                      </a:r>
                      <a:r>
                        <a:rPr lang="en-GB" sz="1100" b="1" cap="none" spc="0">
                          <a:solidFill>
                            <a:schemeClr val="tx1"/>
                          </a:solidFill>
                        </a:rPr>
                        <a:t>Address Inequality</a:t>
                      </a:r>
                      <a:endParaRPr lang="en-GB" sz="1100" cap="none" spc="0">
                        <a:solidFill>
                          <a:schemeClr val="tx1"/>
                        </a:solidFill>
                      </a:endParaRP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Track and respond to ICB-level appointment per capita metrics. Fund access improvements in low-performing areas.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Improve equity and access across NHS geographies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244754873"/>
                  </a:ext>
                </a:extLst>
              </a:tr>
              <a:tr h="628463">
                <a:tc>
                  <a:txBody>
                    <a:bodyPr/>
                    <a:lstStyle/>
                    <a:p>
                      <a:r>
                        <a:rPr lang="en-GB" sz="1100" cap="none" spc="0">
                          <a:solidFill>
                            <a:schemeClr val="tx1"/>
                          </a:solidFill>
                        </a:rPr>
                        <a:t>- </a:t>
                      </a:r>
                      <a:r>
                        <a:rPr lang="en-GB" sz="1100" b="1" cap="none" spc="0">
                          <a:solidFill>
                            <a:schemeClr val="tx1"/>
                          </a:solidFill>
                        </a:rPr>
                        <a:t>Use Public Sentiment</a:t>
                      </a:r>
                      <a:endParaRPr lang="en-GB" sz="1100" cap="none" spc="0">
                        <a:solidFill>
                          <a:schemeClr val="tx1"/>
                        </a:solidFill>
                      </a:endParaRP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Monitor Twitter hashtags weekly to detect rising frustration or praise. Align public messaging and services.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Build trust and respond proactively to public concern</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6774829"/>
                  </a:ext>
                </a:extLst>
              </a:tr>
              <a:tr h="465317">
                <a:tc>
                  <a:txBody>
                    <a:bodyPr/>
                    <a:lstStyle/>
                    <a:p>
                      <a:r>
                        <a:rPr lang="en-GB" sz="1100" b="1" cap="none" spc="0">
                          <a:solidFill>
                            <a:schemeClr val="tx1"/>
                          </a:solidFill>
                        </a:rPr>
                        <a:t>- Improve Data Quality</a:t>
                      </a:r>
                      <a:endParaRPr lang="en-GB" sz="1100" cap="none" spc="0">
                        <a:solidFill>
                          <a:schemeClr val="tx1"/>
                        </a:solidFill>
                      </a:endParaRP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a:solidFill>
                            <a:schemeClr val="tx1"/>
                          </a:solidFill>
                        </a:rPr>
                        <a:t>Enhance recording of appointment mode, HCP type, and duration. Integrate more demographic variables.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r>
                        <a:rPr lang="en-GB" sz="1100" cap="none" spc="0" dirty="0">
                          <a:solidFill>
                            <a:schemeClr val="tx1"/>
                          </a:solidFill>
                        </a:rPr>
                        <a:t>Enable more accurate forecasting and DNA risk analysis</a:t>
                      </a:r>
                    </a:p>
                  </a:txBody>
                  <a:tcPr marL="49642" marR="49642" marT="81573" marB="24820" anchor="ctr">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583523193"/>
                  </a:ext>
                </a:extLst>
              </a:tr>
            </a:tbl>
          </a:graphicData>
        </a:graphic>
      </p:graphicFrame>
    </p:spTree>
    <p:extLst>
      <p:ext uri="{BB962C8B-B14F-4D97-AF65-F5344CB8AC3E}">
        <p14:creationId xmlns:p14="http://schemas.microsoft.com/office/powerpoint/2010/main" val="84508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0470FAB-9A95-ACDE-B671-DC6384A6E436}"/>
              </a:ext>
            </a:extLst>
          </p:cNvPr>
          <p:cNvSpPr>
            <a:spLocks noGrp="1"/>
          </p:cNvSpPr>
          <p:nvPr>
            <p:ph type="title"/>
          </p:nvPr>
        </p:nvSpPr>
        <p:spPr>
          <a:xfrm>
            <a:off x="628650" y="365125"/>
            <a:ext cx="7381677" cy="1325563"/>
          </a:xfrm>
        </p:spPr>
        <p:txBody>
          <a:bodyPr vert="horz" lIns="91440" tIns="45720" rIns="91440" bIns="45720" rtlCol="0" anchor="ctr">
            <a:normAutofit/>
          </a:bodyPr>
          <a:lstStyle/>
          <a:p>
            <a:pPr algn="l" defTabSz="914400">
              <a:lnSpc>
                <a:spcPct val="90000"/>
              </a:lnSpc>
            </a:pPr>
            <a:r>
              <a:rPr lang="en-US" sz="4900" kern="1200">
                <a:solidFill>
                  <a:schemeClr val="tx1"/>
                </a:solidFill>
                <a:latin typeface="+mj-lt"/>
                <a:ea typeface="+mj-ea"/>
                <a:cs typeface="+mj-cs"/>
              </a:rPr>
              <a:t>Limitations </a:t>
            </a:r>
          </a:p>
        </p:txBody>
      </p:sp>
      <p:cxnSp>
        <p:nvCxnSpPr>
          <p:cNvPr id="36" name="Straight Connector 35">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17"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8"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7911"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40"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6996" y="821124"/>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42"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256" y="1336268"/>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18" name="TextBox 2">
            <a:extLst>
              <a:ext uri="{FF2B5EF4-FFF2-40B4-BE49-F238E27FC236}">
                <a16:creationId xmlns:a16="http://schemas.microsoft.com/office/drawing/2014/main" id="{AAE9F1BD-FF0B-85D6-4E27-DB2BDBAB907E}"/>
              </a:ext>
            </a:extLst>
          </p:cNvPr>
          <p:cNvGraphicFramePr/>
          <p:nvPr>
            <p:extLst>
              <p:ext uri="{D42A27DB-BD31-4B8C-83A1-F6EECF244321}">
                <p14:modId xmlns:p14="http://schemas.microsoft.com/office/powerpoint/2010/main" val="751035485"/>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034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10FF44-7442-92CB-2450-C2FCF7D6B347}"/>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defTabSz="914400">
              <a:lnSpc>
                <a:spcPct val="90000"/>
              </a:lnSpc>
            </a:pPr>
            <a:r>
              <a:rPr lang="en-US" sz="5700" kern="1200">
                <a:solidFill>
                  <a:schemeClr val="tx1"/>
                </a:solidFill>
                <a:latin typeface="+mj-lt"/>
                <a:ea typeface="+mj-ea"/>
                <a:cs typeface="+mj-cs"/>
              </a:rPr>
              <a:t>Thank You!!</a:t>
            </a:r>
          </a:p>
        </p:txBody>
      </p:sp>
      <p:sp>
        <p:nvSpPr>
          <p:cNvPr id="26"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descr="Handshake">
            <a:extLst>
              <a:ext uri="{FF2B5EF4-FFF2-40B4-BE49-F238E27FC236}">
                <a16:creationId xmlns:a16="http://schemas.microsoft.com/office/drawing/2014/main" id="{C7792818-FC08-B158-31D7-CBC612AF75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77680" y="2633472"/>
            <a:ext cx="3586353" cy="3586353"/>
          </a:xfrm>
          <a:prstGeom prst="rect">
            <a:avLst/>
          </a:prstGeom>
        </p:spPr>
      </p:pic>
    </p:spTree>
    <p:extLst>
      <p:ext uri="{BB962C8B-B14F-4D97-AF65-F5344CB8AC3E}">
        <p14:creationId xmlns:p14="http://schemas.microsoft.com/office/powerpoint/2010/main" val="418326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8" name="Rectangle 6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6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Rectangle 8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7C450-5053-912C-9428-45D1C4173213}"/>
              </a:ext>
            </a:extLst>
          </p:cNvPr>
          <p:cNvSpPr>
            <a:spLocks noGrp="1"/>
          </p:cNvSpPr>
          <p:nvPr>
            <p:ph type="title"/>
          </p:nvPr>
        </p:nvSpPr>
        <p:spPr>
          <a:xfrm>
            <a:off x="350041" y="586855"/>
            <a:ext cx="2401025" cy="3387497"/>
          </a:xfrm>
        </p:spPr>
        <p:txBody>
          <a:bodyPr anchor="b">
            <a:normAutofit/>
          </a:bodyPr>
          <a:lstStyle/>
          <a:p>
            <a:pPr algn="r"/>
            <a:r>
              <a:rPr lang="en-GB" sz="2700">
                <a:solidFill>
                  <a:srgbClr val="FFFFFF"/>
                </a:solidFill>
              </a:rPr>
              <a:t> NHS Appointments: Context and Key Questions </a:t>
            </a:r>
            <a:endParaRPr lang="en-US" sz="2700">
              <a:solidFill>
                <a:srgbClr val="FFFFFF"/>
              </a:solidFill>
            </a:endParaRPr>
          </a:p>
        </p:txBody>
      </p:sp>
      <p:sp>
        <p:nvSpPr>
          <p:cNvPr id="3" name="Content Placeholder 2">
            <a:extLst>
              <a:ext uri="{FF2B5EF4-FFF2-40B4-BE49-F238E27FC236}">
                <a16:creationId xmlns:a16="http://schemas.microsoft.com/office/drawing/2014/main" id="{B1AD5A4E-FF13-F6D6-BF34-2A7FEFA6BC3E}"/>
              </a:ext>
            </a:extLst>
          </p:cNvPr>
          <p:cNvSpPr>
            <a:spLocks noGrp="1"/>
          </p:cNvSpPr>
          <p:nvPr>
            <p:ph idx="1"/>
          </p:nvPr>
        </p:nvSpPr>
        <p:spPr>
          <a:xfrm>
            <a:off x="3607694" y="649480"/>
            <a:ext cx="4916510" cy="5546047"/>
          </a:xfrm>
        </p:spPr>
        <p:txBody>
          <a:bodyPr anchor="ctr">
            <a:normAutofit/>
          </a:bodyPr>
          <a:lstStyle/>
          <a:p>
            <a:pPr marL="0" indent="0">
              <a:lnSpc>
                <a:spcPct val="90000"/>
              </a:lnSpc>
              <a:buNone/>
            </a:pPr>
            <a:r>
              <a:rPr lang="en-GB" sz="1400" b="1" dirty="0"/>
              <a:t>Context &amp; Problem:</a:t>
            </a:r>
            <a:r>
              <a:rPr lang="en-GB" sz="1400" dirty="0"/>
              <a:t> </a:t>
            </a:r>
          </a:p>
          <a:p>
            <a:pPr marL="0" indent="0">
              <a:lnSpc>
                <a:spcPct val="90000"/>
              </a:lnSpc>
              <a:buNone/>
            </a:pPr>
            <a:endParaRPr lang="en-GB" sz="1400" dirty="0"/>
          </a:p>
          <a:p>
            <a:pPr marL="0" indent="0">
              <a:lnSpc>
                <a:spcPct val="90000"/>
              </a:lnSpc>
              <a:buNone/>
            </a:pPr>
            <a:r>
              <a:rPr lang="en-GB" sz="1400" dirty="0"/>
              <a:t>The NHS is currently facing significant challenges in meeting the increasing healthcare demands with limited resources. This situation has led to missed appointments and capacity imbalances, resulting in avoidable costs and service delays.</a:t>
            </a:r>
          </a:p>
          <a:p>
            <a:pPr marL="0" indent="0">
              <a:lnSpc>
                <a:spcPct val="90000"/>
              </a:lnSpc>
              <a:buNone/>
            </a:pPr>
            <a:endParaRPr lang="en-GB" sz="1400" b="1" dirty="0"/>
          </a:p>
          <a:p>
            <a:pPr marL="0" indent="0">
              <a:lnSpc>
                <a:spcPct val="90000"/>
              </a:lnSpc>
              <a:buNone/>
            </a:pPr>
            <a:r>
              <a:rPr lang="en-GB" sz="1400" b="1" dirty="0"/>
              <a:t>Business Questions:</a:t>
            </a:r>
          </a:p>
          <a:p>
            <a:pPr marL="0" indent="0">
              <a:lnSpc>
                <a:spcPct val="90000"/>
              </a:lnSpc>
              <a:buNone/>
            </a:pPr>
            <a:endParaRPr lang="en-GB" sz="1400" b="1" dirty="0"/>
          </a:p>
          <a:p>
            <a:pPr>
              <a:lnSpc>
                <a:spcPct val="90000"/>
              </a:lnSpc>
              <a:buAutoNum type="arabicPeriod"/>
            </a:pPr>
            <a:r>
              <a:rPr lang="en-GB" sz="1400" b="1" dirty="0"/>
              <a:t>Is NHS capacity adequate?</a:t>
            </a:r>
          </a:p>
          <a:p>
            <a:pPr>
              <a:lnSpc>
                <a:spcPct val="90000"/>
              </a:lnSpc>
              <a:buAutoNum type="arabicPeriod"/>
            </a:pPr>
            <a:r>
              <a:rPr lang="en-GB" sz="1400" b="1" dirty="0"/>
              <a:t>How are resources being used?</a:t>
            </a:r>
          </a:p>
          <a:p>
            <a:pPr>
              <a:lnSpc>
                <a:spcPct val="90000"/>
              </a:lnSpc>
              <a:buAutoNum type="arabicPeriod"/>
            </a:pPr>
            <a:r>
              <a:rPr lang="en-GB" sz="1400" b="1" dirty="0"/>
              <a:t>What explains missed appointments?</a:t>
            </a:r>
          </a:p>
          <a:p>
            <a:pPr>
              <a:lnSpc>
                <a:spcPct val="90000"/>
              </a:lnSpc>
              <a:buAutoNum type="arabicPeriod"/>
            </a:pPr>
            <a:r>
              <a:rPr lang="en-GB" sz="1400" b="1" dirty="0"/>
              <a:t>Can Twitter sentiment support NHS planning? </a:t>
            </a:r>
          </a:p>
          <a:p>
            <a:pPr marL="0" indent="0">
              <a:lnSpc>
                <a:spcPct val="90000"/>
              </a:lnSpc>
              <a:buNone/>
            </a:pPr>
            <a:endParaRPr lang="en-GB" sz="1400" b="1" dirty="0"/>
          </a:p>
          <a:p>
            <a:pPr marL="0" indent="0">
              <a:lnSpc>
                <a:spcPct val="90000"/>
              </a:lnSpc>
              <a:buNone/>
            </a:pPr>
            <a:r>
              <a:rPr lang="en-GB" sz="1400" b="1" dirty="0"/>
              <a:t>Data &amp; Methodology:</a:t>
            </a:r>
            <a:endParaRPr lang="en-GB" sz="1400" dirty="0"/>
          </a:p>
          <a:p>
            <a:pPr marL="0" indent="0">
              <a:lnSpc>
                <a:spcPct val="90000"/>
              </a:lnSpc>
              <a:buNone/>
            </a:pPr>
            <a:r>
              <a:rPr lang="en-GB" sz="1400" b="1" dirty="0"/>
              <a:t>-</a:t>
            </a:r>
            <a:r>
              <a:rPr lang="en-GB" sz="1400" b="1" dirty="0" err="1"/>
              <a:t>appointments_regional.csv</a:t>
            </a:r>
            <a:r>
              <a:rPr lang="en-GB" sz="1400" b="1" dirty="0"/>
              <a:t>:</a:t>
            </a:r>
            <a:r>
              <a:rPr lang="en-GB" sz="1400" dirty="0"/>
              <a:t> GP appointment records from 2020 to 2022</a:t>
            </a:r>
          </a:p>
          <a:p>
            <a:pPr marL="0" indent="0">
              <a:lnSpc>
                <a:spcPct val="90000"/>
              </a:lnSpc>
              <a:buNone/>
            </a:pPr>
            <a:r>
              <a:rPr lang="en-GB" sz="1400" b="1" dirty="0"/>
              <a:t>-</a:t>
            </a:r>
            <a:r>
              <a:rPr lang="en-GB" sz="1400" b="1" dirty="0" err="1"/>
              <a:t>actual_duration.csv</a:t>
            </a:r>
            <a:r>
              <a:rPr lang="en-GB" sz="1400" b="1" dirty="0"/>
              <a:t>:</a:t>
            </a:r>
            <a:r>
              <a:rPr lang="en-GB" sz="1400" dirty="0"/>
              <a:t> Time durations of GP visits</a:t>
            </a:r>
          </a:p>
          <a:p>
            <a:pPr marL="0" indent="0">
              <a:lnSpc>
                <a:spcPct val="90000"/>
              </a:lnSpc>
              <a:buNone/>
            </a:pPr>
            <a:r>
              <a:rPr lang="en-GB" sz="1400" b="1" dirty="0"/>
              <a:t>-</a:t>
            </a:r>
            <a:r>
              <a:rPr lang="en-GB" sz="1400" b="1" dirty="0" err="1"/>
              <a:t>national_categories.xlsx</a:t>
            </a:r>
            <a:r>
              <a:rPr lang="en-GB" sz="1400" b="1" dirty="0"/>
              <a:t>:</a:t>
            </a:r>
            <a:r>
              <a:rPr lang="en-GB" sz="1400" dirty="0"/>
              <a:t> Service setting, context, and national category</a:t>
            </a:r>
          </a:p>
          <a:p>
            <a:pPr marL="0" indent="0">
              <a:lnSpc>
                <a:spcPct val="90000"/>
              </a:lnSpc>
              <a:buNone/>
            </a:pPr>
            <a:r>
              <a:rPr lang="en-GB" sz="1400" b="1" dirty="0"/>
              <a:t>-</a:t>
            </a:r>
            <a:r>
              <a:rPr lang="en-GB" sz="1400" b="1" dirty="0" err="1"/>
              <a:t>tweets.csv</a:t>
            </a:r>
            <a:r>
              <a:rPr lang="en-GB" sz="1400" b="1" dirty="0"/>
              <a:t>:</a:t>
            </a:r>
            <a:r>
              <a:rPr lang="en-GB" sz="1400" dirty="0"/>
              <a:t> Public NHS-related Twitter sentiment</a:t>
            </a:r>
          </a:p>
          <a:p>
            <a:pPr marL="0" indent="0">
              <a:lnSpc>
                <a:spcPct val="90000"/>
              </a:lnSpc>
              <a:buNone/>
            </a:pPr>
            <a:r>
              <a:rPr lang="en-GB" sz="1400" b="1" dirty="0"/>
              <a:t>-</a:t>
            </a:r>
            <a:r>
              <a:rPr lang="en-GB" sz="1400" b="1" dirty="0" err="1"/>
              <a:t>metadata_nhs.txt</a:t>
            </a:r>
            <a:r>
              <a:rPr lang="en-GB" sz="1400" b="1" dirty="0"/>
              <a:t>:</a:t>
            </a:r>
            <a:r>
              <a:rPr lang="en-GB" sz="1400" dirty="0"/>
              <a:t> Dataset documentation</a:t>
            </a:r>
          </a:p>
          <a:p>
            <a:pPr marL="0" indent="0">
              <a:lnSpc>
                <a:spcPct val="90000"/>
              </a:lnSpc>
              <a:buNone/>
            </a:pPr>
            <a:r>
              <a:rPr lang="en-US" sz="1400" b="1" dirty="0"/>
              <a:t>-Logistic regression</a:t>
            </a:r>
          </a:p>
        </p:txBody>
      </p:sp>
    </p:spTree>
    <p:extLst>
      <p:ext uri="{BB962C8B-B14F-4D97-AF65-F5344CB8AC3E}">
        <p14:creationId xmlns:p14="http://schemas.microsoft.com/office/powerpoint/2010/main" val="640188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DCDFDD-0AEB-4C64-DD84-9C48B1EC9E28}"/>
            </a:ext>
          </a:extLst>
        </p:cNvPr>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734AA580-8882-318D-E8BA-DB4915F42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C801945-61CF-1DF7-C54B-BD2A464EE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2D75D01-7B44-971F-4F0C-218BACDCE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B34A7783-F7F0-F770-AB7E-E8D443CBA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54AE92-44E6-7439-344D-36C75CEB41EA}"/>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Monthly NHS Appointment Volumes (2020–2022)</a:t>
            </a:r>
          </a:p>
        </p:txBody>
      </p:sp>
      <p:pic>
        <p:nvPicPr>
          <p:cNvPr id="4" name="Picture 3" descr="A graph with blue lines and numbers&#10;&#10;AI-generated content may be incorrect.">
            <a:extLst>
              <a:ext uri="{FF2B5EF4-FFF2-40B4-BE49-F238E27FC236}">
                <a16:creationId xmlns:a16="http://schemas.microsoft.com/office/drawing/2014/main" id="{00BFE226-4652-45FD-8373-2E6EBDAC02B9}"/>
              </a:ext>
            </a:extLst>
          </p:cNvPr>
          <p:cNvPicPr>
            <a:picLocks noChangeAspect="1"/>
          </p:cNvPicPr>
          <p:nvPr/>
        </p:nvPicPr>
        <p:blipFill>
          <a:blip r:embed="rId3"/>
          <a:stretch>
            <a:fillRect/>
          </a:stretch>
        </p:blipFill>
        <p:spPr>
          <a:xfrm>
            <a:off x="1415561" y="1574310"/>
            <a:ext cx="7596554" cy="2652624"/>
          </a:xfrm>
          <a:prstGeom prst="rect">
            <a:avLst/>
          </a:prstGeom>
        </p:spPr>
      </p:pic>
      <p:pic>
        <p:nvPicPr>
          <p:cNvPr id="9" name="Picture 8" descr="A graph of a missed appointment&#10;&#10;AI-generated content may be incorrect.">
            <a:extLst>
              <a:ext uri="{FF2B5EF4-FFF2-40B4-BE49-F238E27FC236}">
                <a16:creationId xmlns:a16="http://schemas.microsoft.com/office/drawing/2014/main" id="{009CEA11-89D0-D21C-2716-56D18A842E4D}"/>
              </a:ext>
            </a:extLst>
          </p:cNvPr>
          <p:cNvPicPr>
            <a:picLocks noChangeAspect="1"/>
          </p:cNvPicPr>
          <p:nvPr/>
        </p:nvPicPr>
        <p:blipFill>
          <a:blip r:embed="rId4"/>
          <a:stretch>
            <a:fillRect/>
          </a:stretch>
        </p:blipFill>
        <p:spPr>
          <a:xfrm>
            <a:off x="3648808" y="4394006"/>
            <a:ext cx="5495191" cy="2338533"/>
          </a:xfrm>
          <a:prstGeom prst="rect">
            <a:avLst/>
          </a:prstGeom>
        </p:spPr>
      </p:pic>
    </p:spTree>
    <p:extLst>
      <p:ext uri="{BB962C8B-B14F-4D97-AF65-F5344CB8AC3E}">
        <p14:creationId xmlns:p14="http://schemas.microsoft.com/office/powerpoint/2010/main" val="174198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0" y="457200"/>
            <a:ext cx="8182230" cy="1368614"/>
          </a:xfrm>
        </p:spPr>
        <p:txBody>
          <a:bodyPr vert="horz" lIns="91440" tIns="45720" rIns="91440" bIns="45720" rtlCol="0" anchor="ctr">
            <a:normAutofit/>
          </a:bodyPr>
          <a:lstStyle/>
          <a:p>
            <a:pPr defTabSz="914400">
              <a:lnSpc>
                <a:spcPct val="90000"/>
              </a:lnSpc>
            </a:pPr>
            <a:r>
              <a:rPr lang="en-US" sz="4000"/>
              <a:t>Volatility Persists: NHS Appointments Struggled to Stabilise Post-Lockdown</a:t>
            </a:r>
          </a:p>
        </p:txBody>
      </p:sp>
      <p:sp>
        <p:nvSpPr>
          <p:cNvPr id="5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850683"/>
            <a:ext cx="2468880" cy="18288"/>
          </a:xfrm>
          <a:custGeom>
            <a:avLst/>
            <a:gdLst>
              <a:gd name="connsiteX0" fmla="*/ 0 w 2468880"/>
              <a:gd name="connsiteY0" fmla="*/ 0 h 18288"/>
              <a:gd name="connsiteX1" fmla="*/ 592531 w 2468880"/>
              <a:gd name="connsiteY1" fmla="*/ 0 h 18288"/>
              <a:gd name="connsiteX2" fmla="*/ 1160374 w 2468880"/>
              <a:gd name="connsiteY2" fmla="*/ 0 h 18288"/>
              <a:gd name="connsiteX3" fmla="*/ 1728216 w 2468880"/>
              <a:gd name="connsiteY3" fmla="*/ 0 h 18288"/>
              <a:gd name="connsiteX4" fmla="*/ 2468880 w 2468880"/>
              <a:gd name="connsiteY4" fmla="*/ 0 h 18288"/>
              <a:gd name="connsiteX5" fmla="*/ 2468880 w 2468880"/>
              <a:gd name="connsiteY5" fmla="*/ 18288 h 18288"/>
              <a:gd name="connsiteX6" fmla="*/ 1802282 w 2468880"/>
              <a:gd name="connsiteY6" fmla="*/ 18288 h 18288"/>
              <a:gd name="connsiteX7" fmla="*/ 1209751 w 2468880"/>
              <a:gd name="connsiteY7" fmla="*/ 18288 h 18288"/>
              <a:gd name="connsiteX8" fmla="*/ 641909 w 2468880"/>
              <a:gd name="connsiteY8" fmla="*/ 18288 h 18288"/>
              <a:gd name="connsiteX9" fmla="*/ 0 w 2468880"/>
              <a:gd name="connsiteY9" fmla="*/ 18288 h 18288"/>
              <a:gd name="connsiteX10" fmla="*/ 0 w 246888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8880" h="18288"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302" y="4771"/>
                  <a:pt x="2469633" y="12323"/>
                  <a:pt x="2468880" y="18288"/>
                </a:cubicBezTo>
                <a:cubicBezTo>
                  <a:pt x="2229297" y="-14659"/>
                  <a:pt x="2066775" y="30253"/>
                  <a:pt x="1802282" y="18288"/>
                </a:cubicBezTo>
                <a:cubicBezTo>
                  <a:pt x="1537789" y="6323"/>
                  <a:pt x="1379930" y="22266"/>
                  <a:pt x="1209751" y="18288"/>
                </a:cubicBezTo>
                <a:cubicBezTo>
                  <a:pt x="1039572" y="14310"/>
                  <a:pt x="837025" y="12850"/>
                  <a:pt x="641909" y="18288"/>
                </a:cubicBezTo>
                <a:cubicBezTo>
                  <a:pt x="446793" y="23726"/>
                  <a:pt x="170561" y="18472"/>
                  <a:pt x="0" y="18288"/>
                </a:cubicBezTo>
                <a:cubicBezTo>
                  <a:pt x="841" y="12879"/>
                  <a:pt x="-726" y="3977"/>
                  <a:pt x="0" y="0"/>
                </a:cubicBezTo>
                <a:close/>
              </a:path>
              <a:path w="2468880" h="18288"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8266" y="8857"/>
                  <a:pt x="2469384" y="13619"/>
                  <a:pt x="2468880" y="18288"/>
                </a:cubicBezTo>
                <a:cubicBezTo>
                  <a:pt x="2271330" y="36599"/>
                  <a:pt x="2001027" y="31554"/>
                  <a:pt x="1876349" y="18288"/>
                </a:cubicBezTo>
                <a:cubicBezTo>
                  <a:pt x="1751671" y="5022"/>
                  <a:pt x="1364652" y="15063"/>
                  <a:pt x="1209751" y="18288"/>
                </a:cubicBezTo>
                <a:cubicBezTo>
                  <a:pt x="1054850" y="21513"/>
                  <a:pt x="748438" y="20074"/>
                  <a:pt x="617220" y="18288"/>
                </a:cubicBezTo>
                <a:cubicBezTo>
                  <a:pt x="486002" y="16502"/>
                  <a:pt x="237432" y="27200"/>
                  <a:pt x="0" y="18288"/>
                </a:cubicBezTo>
                <a:cubicBezTo>
                  <a:pt x="-487" y="10816"/>
                  <a:pt x="-839" y="605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shot 2025-05-22 at 4.01.34 pm.png"/>
          <p:cNvPicPr>
            <a:picLocks noChangeAspect="1"/>
          </p:cNvPicPr>
          <p:nvPr/>
        </p:nvPicPr>
        <p:blipFill>
          <a:blip r:embed="rId3"/>
          <a:stretch>
            <a:fillRect/>
          </a:stretch>
        </p:blipFill>
        <p:spPr>
          <a:xfrm>
            <a:off x="240030" y="3355960"/>
            <a:ext cx="4210812" cy="2179095"/>
          </a:xfrm>
          <a:prstGeom prst="rect">
            <a:avLst/>
          </a:prstGeom>
        </p:spPr>
      </p:pic>
      <p:pic>
        <p:nvPicPr>
          <p:cNvPr id="7" name="Picture 6" descr="A graph with blue and orange lines&#10;&#10;AI-generated content may be incorrect.">
            <a:extLst>
              <a:ext uri="{FF2B5EF4-FFF2-40B4-BE49-F238E27FC236}">
                <a16:creationId xmlns:a16="http://schemas.microsoft.com/office/drawing/2014/main" id="{9BF8F4EA-B300-00FE-DC08-1C3385C84D41}"/>
              </a:ext>
            </a:extLst>
          </p:cNvPr>
          <p:cNvPicPr>
            <a:picLocks noChangeAspect="1"/>
          </p:cNvPicPr>
          <p:nvPr/>
        </p:nvPicPr>
        <p:blipFill>
          <a:blip r:embed="rId4"/>
          <a:stretch>
            <a:fillRect/>
          </a:stretch>
        </p:blipFill>
        <p:spPr>
          <a:xfrm>
            <a:off x="4690872" y="3434913"/>
            <a:ext cx="4210812" cy="202118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C506A02-88EF-4B1C-BDB5-C99B4911C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0" name="Picture 79">
            <a:extLst>
              <a:ext uri="{FF2B5EF4-FFF2-40B4-BE49-F238E27FC236}">
                <a16:creationId xmlns:a16="http://schemas.microsoft.com/office/drawing/2014/main" id="{8A2842C0-6210-4FDB-B1FF-C14C92737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1714" cy="6862380"/>
          </a:xfrm>
          <a:prstGeom prst="rect">
            <a:avLst/>
          </a:prstGeom>
        </p:spPr>
      </p:pic>
      <p:sp>
        <p:nvSpPr>
          <p:cNvPr id="82" name="Rectangle 81">
            <a:extLst>
              <a:ext uri="{FF2B5EF4-FFF2-40B4-BE49-F238E27FC236}">
                <a16:creationId xmlns:a16="http://schemas.microsoft.com/office/drawing/2014/main" id="{799037F2-4CAF-446B-90DB-1480B247A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C4EC5440-A44A-4132-8B18-7EB733DBE9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508" y="0"/>
            <a:ext cx="8359485"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3232AF34-5555-C685-763B-5CBD86E6DC40}"/>
              </a:ext>
            </a:extLst>
          </p:cNvPr>
          <p:cNvSpPr>
            <a:spLocks noGrp="1"/>
          </p:cNvSpPr>
          <p:nvPr>
            <p:ph type="title"/>
          </p:nvPr>
        </p:nvSpPr>
        <p:spPr>
          <a:xfrm>
            <a:off x="1503818" y="557189"/>
            <a:ext cx="6140959" cy="1114379"/>
          </a:xfrm>
        </p:spPr>
        <p:txBody>
          <a:bodyPr vert="horz" lIns="91440" tIns="45720" rIns="91440" bIns="45720" rtlCol="0" anchor="b">
            <a:normAutofit/>
          </a:bodyPr>
          <a:lstStyle/>
          <a:p>
            <a:pPr defTabSz="914400">
              <a:lnSpc>
                <a:spcPct val="90000"/>
              </a:lnSpc>
            </a:pPr>
            <a:r>
              <a:rPr lang="en-US" sz="3600"/>
              <a:t>NHS KPIs (Aug 2021–Jun 2022): System Pressure &amp; Inequality</a:t>
            </a:r>
          </a:p>
        </p:txBody>
      </p:sp>
      <p:pic>
        <p:nvPicPr>
          <p:cNvPr id="32" name="Picture 31" descr="A screenshot of a graph&#10;&#10;AI-generated content may be incorrect.">
            <a:extLst>
              <a:ext uri="{FF2B5EF4-FFF2-40B4-BE49-F238E27FC236}">
                <a16:creationId xmlns:a16="http://schemas.microsoft.com/office/drawing/2014/main" id="{994078CC-7902-BC31-2D83-B9022FEA080D}"/>
              </a:ext>
            </a:extLst>
          </p:cNvPr>
          <p:cNvPicPr>
            <a:picLocks noChangeAspect="1"/>
          </p:cNvPicPr>
          <p:nvPr/>
        </p:nvPicPr>
        <p:blipFill>
          <a:blip r:embed="rId4"/>
          <a:stretch>
            <a:fillRect/>
          </a:stretch>
        </p:blipFill>
        <p:spPr>
          <a:xfrm>
            <a:off x="551913" y="2958336"/>
            <a:ext cx="3940959" cy="3546861"/>
          </a:xfrm>
          <a:prstGeom prst="rect">
            <a:avLst/>
          </a:prstGeom>
        </p:spPr>
      </p:pic>
      <p:pic>
        <p:nvPicPr>
          <p:cNvPr id="6" name="Content Placeholder 5" descr="A screenshot of a graph&#10;&#10;AI-generated content may be incorrect.">
            <a:extLst>
              <a:ext uri="{FF2B5EF4-FFF2-40B4-BE49-F238E27FC236}">
                <a16:creationId xmlns:a16="http://schemas.microsoft.com/office/drawing/2014/main" id="{6CA4425B-3506-7E90-EB84-83726D482F1B}"/>
              </a:ext>
            </a:extLst>
          </p:cNvPr>
          <p:cNvPicPr>
            <a:picLocks noGrp="1" noChangeAspect="1"/>
          </p:cNvPicPr>
          <p:nvPr>
            <p:ph idx="1"/>
          </p:nvPr>
        </p:nvPicPr>
        <p:blipFill>
          <a:blip r:embed="rId5"/>
          <a:stretch>
            <a:fillRect/>
          </a:stretch>
        </p:blipFill>
        <p:spPr>
          <a:xfrm>
            <a:off x="4570857" y="3026595"/>
            <a:ext cx="3940960" cy="3206617"/>
          </a:xfrm>
          <a:prstGeom prst="rect">
            <a:avLst/>
          </a:prstGeom>
        </p:spPr>
      </p:pic>
    </p:spTree>
    <p:extLst>
      <p:ext uri="{BB962C8B-B14F-4D97-AF65-F5344CB8AC3E}">
        <p14:creationId xmlns:p14="http://schemas.microsoft.com/office/powerpoint/2010/main" val="312579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353160"/>
            <a:ext cx="5318475" cy="898581"/>
          </a:xfrm>
        </p:spPr>
        <p:txBody>
          <a:bodyPr vert="horz" lIns="91440" tIns="45720" rIns="91440" bIns="45720" rtlCol="0" anchor="ctr">
            <a:normAutofit fontScale="90000"/>
          </a:bodyPr>
          <a:lstStyle/>
          <a:p>
            <a:pPr algn="l" defTabSz="914400">
              <a:lnSpc>
                <a:spcPct val="90000"/>
              </a:lnSpc>
            </a:pPr>
            <a:r>
              <a:rPr lang="en-US" sz="3500" dirty="0">
                <a:solidFill>
                  <a:srgbClr val="FFFFFF"/>
                </a:solidFill>
              </a:rPr>
              <a:t>Appointments by Season: Total and Average </a:t>
            </a:r>
          </a:p>
        </p:txBody>
      </p:sp>
      <p:pic>
        <p:nvPicPr>
          <p:cNvPr id="3" name="Picture 2" descr="Screenshot 2025-05-22 at 4.02.57 pm.png"/>
          <p:cNvPicPr>
            <a:picLocks noChangeAspect="1"/>
          </p:cNvPicPr>
          <p:nvPr/>
        </p:nvPicPr>
        <p:blipFill>
          <a:blip r:embed="rId3"/>
          <a:stretch>
            <a:fillRect/>
          </a:stretch>
        </p:blipFill>
        <p:spPr>
          <a:xfrm>
            <a:off x="910555" y="3057425"/>
            <a:ext cx="3848316" cy="2270506"/>
          </a:xfrm>
          <a:prstGeom prst="rect">
            <a:avLst/>
          </a:prstGeom>
        </p:spPr>
      </p:pic>
      <p:pic>
        <p:nvPicPr>
          <p:cNvPr id="5" name="Picture 4" descr="A graph showing the average monthly nhs appointment&#10;&#10;AI-generated content may be incorrect.">
            <a:extLst>
              <a:ext uri="{FF2B5EF4-FFF2-40B4-BE49-F238E27FC236}">
                <a16:creationId xmlns:a16="http://schemas.microsoft.com/office/drawing/2014/main" id="{FEABF643-CF57-F172-0465-EF210372195F}"/>
              </a:ext>
            </a:extLst>
          </p:cNvPr>
          <p:cNvPicPr>
            <a:picLocks noChangeAspect="1"/>
          </p:cNvPicPr>
          <p:nvPr/>
        </p:nvPicPr>
        <p:blipFill>
          <a:blip r:embed="rId4"/>
          <a:stretch>
            <a:fillRect/>
          </a:stretch>
        </p:blipFill>
        <p:spPr>
          <a:xfrm>
            <a:off x="4758871" y="3057425"/>
            <a:ext cx="3848316" cy="23186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0681" y="443912"/>
            <a:ext cx="5303104" cy="938566"/>
          </a:xfrm>
        </p:spPr>
        <p:txBody>
          <a:bodyPr vert="horz" lIns="91440" tIns="45720" rIns="91440" bIns="45720" rtlCol="0" anchor="ctr">
            <a:normAutofit fontScale="90000"/>
          </a:bodyPr>
          <a:lstStyle/>
          <a:p>
            <a:pPr algn="l" defTabSz="914400">
              <a:lnSpc>
                <a:spcPct val="90000"/>
              </a:lnSpc>
            </a:pPr>
            <a:r>
              <a:rPr lang="en-GB" sz="2200" dirty="0">
                <a:solidFill>
                  <a:schemeClr val="bg1"/>
                </a:solidFill>
              </a:rPr>
              <a:t>Distribution of NHS Appointments by Mode, Status, Duration, and Professional Type</a:t>
            </a:r>
            <a:br>
              <a:rPr lang="en-GB" sz="2200" dirty="0">
                <a:solidFill>
                  <a:schemeClr val="bg1"/>
                </a:solidFill>
              </a:rPr>
            </a:br>
            <a:br>
              <a:rPr lang="en-GB" sz="2400" dirty="0">
                <a:solidFill>
                  <a:schemeClr val="bg1"/>
                </a:solidFill>
              </a:rPr>
            </a:br>
            <a:r>
              <a:rPr lang="en-GB" sz="2400" dirty="0">
                <a:solidFill>
                  <a:schemeClr val="bg1"/>
                </a:solidFill>
              </a:rPr>
              <a:t>- </a:t>
            </a:r>
            <a:r>
              <a:rPr lang="en-GB" sz="1300" dirty="0">
                <a:solidFill>
                  <a:schemeClr val="bg1"/>
                </a:solidFill>
              </a:rPr>
              <a:t>Most appointments were short, face-to-face and handled by GPs. </a:t>
            </a:r>
            <a:br>
              <a:rPr lang="en-GB" sz="2400" dirty="0">
                <a:solidFill>
                  <a:schemeClr val="bg1"/>
                </a:solidFill>
              </a:rPr>
            </a:br>
            <a:endParaRPr lang="en-US" sz="2400" kern="1200" dirty="0">
              <a:solidFill>
                <a:schemeClr val="bg1"/>
              </a:solidFill>
              <a:latin typeface="+mj-lt"/>
              <a:ea typeface="+mj-ea"/>
              <a:cs typeface="+mj-cs"/>
            </a:endParaRPr>
          </a:p>
        </p:txBody>
      </p:sp>
      <p:pic>
        <p:nvPicPr>
          <p:cNvPr id="3" name="Picture 2" descr="Screenshot 2025-05-22 at 4.00.18 pm.png"/>
          <p:cNvPicPr>
            <a:picLocks noChangeAspect="1"/>
          </p:cNvPicPr>
          <p:nvPr/>
        </p:nvPicPr>
        <p:blipFill>
          <a:blip r:embed="rId3"/>
          <a:srcRect l="237" t="-201" r="1259" b="1211"/>
          <a:stretch>
            <a:fillRect/>
          </a:stretch>
        </p:blipFill>
        <p:spPr>
          <a:xfrm>
            <a:off x="68617" y="4038600"/>
            <a:ext cx="4503383" cy="2393562"/>
          </a:xfrm>
          <a:prstGeom prst="rect">
            <a:avLst/>
          </a:prstGeom>
        </p:spPr>
      </p:pic>
      <p:pic>
        <p:nvPicPr>
          <p:cNvPr id="4" name="Picture 3" descr="A graph of a number of patients&#10;&#10;AI-generated content may be incorrect.">
            <a:extLst>
              <a:ext uri="{FF2B5EF4-FFF2-40B4-BE49-F238E27FC236}">
                <a16:creationId xmlns:a16="http://schemas.microsoft.com/office/drawing/2014/main" id="{7D78444F-53FA-30C5-F493-1356A94A61C4}"/>
              </a:ext>
            </a:extLst>
          </p:cNvPr>
          <p:cNvPicPr>
            <a:picLocks noChangeAspect="1"/>
          </p:cNvPicPr>
          <p:nvPr/>
        </p:nvPicPr>
        <p:blipFill>
          <a:blip r:embed="rId4"/>
          <a:stretch>
            <a:fillRect/>
          </a:stretch>
        </p:blipFill>
        <p:spPr>
          <a:xfrm>
            <a:off x="140681" y="1693911"/>
            <a:ext cx="4572001" cy="2226733"/>
          </a:xfrm>
          <a:prstGeom prst="rect">
            <a:avLst/>
          </a:prstGeom>
        </p:spPr>
      </p:pic>
      <p:pic>
        <p:nvPicPr>
          <p:cNvPr id="9" name="Picture 8" descr="A graph of a patient&#10;&#10;AI-generated content may be incorrect.">
            <a:extLst>
              <a:ext uri="{FF2B5EF4-FFF2-40B4-BE49-F238E27FC236}">
                <a16:creationId xmlns:a16="http://schemas.microsoft.com/office/drawing/2014/main" id="{1D827061-3361-9504-8F04-53BE883E9C51}"/>
              </a:ext>
            </a:extLst>
          </p:cNvPr>
          <p:cNvPicPr>
            <a:picLocks noChangeAspect="1"/>
          </p:cNvPicPr>
          <p:nvPr/>
        </p:nvPicPr>
        <p:blipFill>
          <a:blip r:embed="rId5"/>
          <a:stretch>
            <a:fillRect/>
          </a:stretch>
        </p:blipFill>
        <p:spPr>
          <a:xfrm>
            <a:off x="4853365" y="1574310"/>
            <a:ext cx="4290634" cy="2430423"/>
          </a:xfrm>
          <a:prstGeom prst="rect">
            <a:avLst/>
          </a:prstGeom>
        </p:spPr>
      </p:pic>
      <p:pic>
        <p:nvPicPr>
          <p:cNvPr id="13" name="Picture 12" descr="A graph showing the number of patients with the number of patients with the number of patients with the number of patients with the number of patients with the number of patients with the number of patients with the&#10;&#10;AI-generated content may be incorrect.">
            <a:extLst>
              <a:ext uri="{FF2B5EF4-FFF2-40B4-BE49-F238E27FC236}">
                <a16:creationId xmlns:a16="http://schemas.microsoft.com/office/drawing/2014/main" id="{D1986438-FE8E-201E-8F45-98011087B6CA}"/>
              </a:ext>
            </a:extLst>
          </p:cNvPr>
          <p:cNvPicPr>
            <a:picLocks noChangeAspect="1"/>
          </p:cNvPicPr>
          <p:nvPr/>
        </p:nvPicPr>
        <p:blipFill>
          <a:blip r:embed="rId6"/>
          <a:stretch>
            <a:fillRect/>
          </a:stretch>
        </p:blipFill>
        <p:spPr>
          <a:xfrm>
            <a:off x="4707466" y="4038599"/>
            <a:ext cx="4436533" cy="25503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1" name="Rectangle 20">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492"/>
            <a:ext cx="9143999"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35"/>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8" y="-3783777"/>
            <a:ext cx="1576446" cy="9144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9075" y="986"/>
            <a:ext cx="322756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5" y="353160"/>
            <a:ext cx="5816748" cy="898581"/>
          </a:xfrm>
        </p:spPr>
        <p:txBody>
          <a:bodyPr vert="horz" lIns="91440" tIns="45720" rIns="91440" bIns="45720" rtlCol="0" anchor="ctr">
            <a:normAutofit fontScale="90000"/>
          </a:bodyPr>
          <a:lstStyle/>
          <a:p>
            <a:pPr algn="l" defTabSz="914400">
              <a:lnSpc>
                <a:spcPct val="90000"/>
              </a:lnSpc>
            </a:pPr>
            <a:r>
              <a:rPr lang="en-GB" sz="3100" dirty="0">
                <a:solidFill>
                  <a:schemeClr val="bg1"/>
                </a:solidFill>
              </a:rPr>
              <a:t>Service Inequality: High Volume ≠ High Access</a:t>
            </a:r>
            <a:br>
              <a:rPr lang="en-GB" sz="1800" dirty="0">
                <a:solidFill>
                  <a:schemeClr val="bg1"/>
                </a:solidFill>
              </a:rPr>
            </a:br>
            <a:endParaRPr lang="en-US" sz="1800" dirty="0">
              <a:solidFill>
                <a:schemeClr val="bg1"/>
              </a:solidFill>
            </a:endParaRPr>
          </a:p>
        </p:txBody>
      </p:sp>
      <p:sp>
        <p:nvSpPr>
          <p:cNvPr id="6" name="TextBox 5">
            <a:extLst>
              <a:ext uri="{FF2B5EF4-FFF2-40B4-BE49-F238E27FC236}">
                <a16:creationId xmlns:a16="http://schemas.microsoft.com/office/drawing/2014/main" id="{B0DCDF77-9518-8B2B-9156-16A13E0FF00F}"/>
              </a:ext>
            </a:extLst>
          </p:cNvPr>
          <p:cNvSpPr txBox="1"/>
          <p:nvPr/>
        </p:nvSpPr>
        <p:spPr>
          <a:xfrm>
            <a:off x="609601" y="1000713"/>
            <a:ext cx="4953000" cy="553998"/>
          </a:xfrm>
          <a:prstGeom prst="rect">
            <a:avLst/>
          </a:prstGeom>
          <a:noFill/>
        </p:spPr>
        <p:txBody>
          <a:bodyPr wrap="square" rtlCol="0">
            <a:spAutoFit/>
          </a:bodyPr>
          <a:lstStyle/>
          <a:p>
            <a:r>
              <a:rPr lang="en-US" sz="1000" dirty="0">
                <a:solidFill>
                  <a:schemeClr val="bg1"/>
                </a:solidFill>
              </a:rPr>
              <a:t>-  </a:t>
            </a:r>
            <a:r>
              <a:rPr lang="en-GB" sz="1000" dirty="0">
                <a:solidFill>
                  <a:schemeClr val="bg1"/>
                </a:solidFill>
              </a:rPr>
              <a:t>High-volume regions like North West London do not always align with those offering the most appointments per 1,000 patients, indicating disparities in service provision and population density.</a:t>
            </a:r>
            <a:endParaRPr lang="en-US" sz="1000" dirty="0">
              <a:solidFill>
                <a:schemeClr val="bg1"/>
              </a:solidFill>
            </a:endParaRPr>
          </a:p>
        </p:txBody>
      </p:sp>
      <p:pic>
        <p:nvPicPr>
          <p:cNvPr id="13" name="Picture 12" descr="A graph with blue bars&#10;&#10;AI-generated content may be incorrect.">
            <a:extLst>
              <a:ext uri="{FF2B5EF4-FFF2-40B4-BE49-F238E27FC236}">
                <a16:creationId xmlns:a16="http://schemas.microsoft.com/office/drawing/2014/main" id="{35341020-3F82-03B2-6D62-6EE8159BCBBD}"/>
              </a:ext>
            </a:extLst>
          </p:cNvPr>
          <p:cNvPicPr>
            <a:picLocks noChangeAspect="1"/>
          </p:cNvPicPr>
          <p:nvPr/>
        </p:nvPicPr>
        <p:blipFill>
          <a:blip r:embed="rId3"/>
          <a:stretch>
            <a:fillRect/>
          </a:stretch>
        </p:blipFill>
        <p:spPr>
          <a:xfrm>
            <a:off x="596658" y="2385348"/>
            <a:ext cx="7772400" cy="2931029"/>
          </a:xfrm>
          <a:prstGeom prst="rect">
            <a:avLst/>
          </a:prstGeom>
        </p:spPr>
      </p:pic>
      <p:sp>
        <p:nvSpPr>
          <p:cNvPr id="20" name="TextBox 19">
            <a:extLst>
              <a:ext uri="{FF2B5EF4-FFF2-40B4-BE49-F238E27FC236}">
                <a16:creationId xmlns:a16="http://schemas.microsoft.com/office/drawing/2014/main" id="{273B6F67-ABF3-B920-0FF7-13291C2C6DC4}"/>
              </a:ext>
            </a:extLst>
          </p:cNvPr>
          <p:cNvSpPr txBox="1"/>
          <p:nvPr/>
        </p:nvSpPr>
        <p:spPr>
          <a:xfrm>
            <a:off x="609601" y="5534121"/>
            <a:ext cx="7502012" cy="923330"/>
          </a:xfrm>
          <a:prstGeom prst="rect">
            <a:avLst/>
          </a:prstGeom>
          <a:noFill/>
        </p:spPr>
        <p:txBody>
          <a:bodyPr wrap="square" rtlCol="0">
            <a:spAutoFit/>
          </a:bodyPr>
          <a:lstStyle/>
          <a:p>
            <a:r>
              <a:rPr lang="en-GB"/>
              <a:t>- </a:t>
            </a:r>
            <a:r>
              <a:rPr lang="en-GB" b="1" dirty="0"/>
              <a:t>Unequal Access</a:t>
            </a:r>
            <a:br>
              <a:rPr lang="en-GB" dirty="0"/>
            </a:br>
            <a:r>
              <a:rPr lang="en-GB" dirty="0"/>
              <a:t>High total appointment counts in urban regions mask lower per-person access. Resource planning should consider population-adjusted service levels.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A0CF06-2613-1F85-9016-77172FC21EB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982F5B-3EED-AD0F-E198-AEC49D13A765}"/>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GB" sz="3600" dirty="0">
                <a:solidFill>
                  <a:schemeClr val="bg1"/>
                </a:solidFill>
              </a:rPr>
              <a:t>Capacity Overload: NHS Operates Above Safe Limits</a:t>
            </a:r>
            <a:endParaRPr lang="en-US" sz="3600" kern="1200" dirty="0">
              <a:solidFill>
                <a:schemeClr val="bg1"/>
              </a:solidFill>
              <a:latin typeface="+mj-lt"/>
              <a:ea typeface="+mj-ea"/>
              <a:cs typeface="+mj-cs"/>
            </a:endParaRPr>
          </a:p>
        </p:txBody>
      </p:sp>
      <p:pic>
        <p:nvPicPr>
          <p:cNvPr id="3" name="Picture 2" descr="Screenshot 2025-05-22 at 4.05.10 pm.png">
            <a:extLst>
              <a:ext uri="{FF2B5EF4-FFF2-40B4-BE49-F238E27FC236}">
                <a16:creationId xmlns:a16="http://schemas.microsoft.com/office/drawing/2014/main" id="{6979F096-6C6A-935E-D047-231288D42FCC}"/>
              </a:ext>
            </a:extLst>
          </p:cNvPr>
          <p:cNvPicPr>
            <a:picLocks noChangeAspect="1"/>
          </p:cNvPicPr>
          <p:nvPr/>
        </p:nvPicPr>
        <p:blipFill>
          <a:blip r:embed="rId3"/>
          <a:srcRect r="2214" b="30712"/>
          <a:stretch>
            <a:fillRect/>
          </a:stretch>
        </p:blipFill>
        <p:spPr>
          <a:xfrm>
            <a:off x="1658486" y="1991033"/>
            <a:ext cx="6998818" cy="3067664"/>
          </a:xfrm>
          <a:prstGeom prst="rect">
            <a:avLst/>
          </a:prstGeom>
        </p:spPr>
      </p:pic>
      <p:sp>
        <p:nvSpPr>
          <p:cNvPr id="6" name="TextBox 5">
            <a:extLst>
              <a:ext uri="{FF2B5EF4-FFF2-40B4-BE49-F238E27FC236}">
                <a16:creationId xmlns:a16="http://schemas.microsoft.com/office/drawing/2014/main" id="{D494AA92-B586-514B-AB23-53F6EF0F5317}"/>
              </a:ext>
            </a:extLst>
          </p:cNvPr>
          <p:cNvSpPr txBox="1"/>
          <p:nvPr/>
        </p:nvSpPr>
        <p:spPr>
          <a:xfrm>
            <a:off x="147484" y="5388241"/>
            <a:ext cx="8760543" cy="923330"/>
          </a:xfrm>
          <a:prstGeom prst="rect">
            <a:avLst/>
          </a:prstGeom>
          <a:noFill/>
        </p:spPr>
        <p:txBody>
          <a:bodyPr wrap="square" rtlCol="0">
            <a:spAutoFit/>
          </a:bodyPr>
          <a:lstStyle/>
          <a:p>
            <a:r>
              <a:rPr lang="en-GB" b="1" dirty="0"/>
              <a:t>-Overcapacity is the Norm</a:t>
            </a:r>
            <a:br>
              <a:rPr lang="en-GB" dirty="0"/>
            </a:br>
            <a:r>
              <a:rPr lang="en-GB" dirty="0"/>
              <a:t>NHS operated at or above 100% capacity in 9 out of 11 months post-lockdown, signalling systemic strain.</a:t>
            </a:r>
            <a:endParaRPr lang="en-US" dirty="0"/>
          </a:p>
        </p:txBody>
      </p:sp>
    </p:spTree>
    <p:extLst>
      <p:ext uri="{BB962C8B-B14F-4D97-AF65-F5344CB8AC3E}">
        <p14:creationId xmlns:p14="http://schemas.microsoft.com/office/powerpoint/2010/main" val="2614844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Madison</Template>
  <TotalTime>4779</TotalTime>
  <Words>2210</Words>
  <Application>Microsoft Macintosh PowerPoint</Application>
  <PresentationFormat>On-screen Show (4:3)</PresentationFormat>
  <Paragraphs>135</Paragraphs>
  <Slides>19</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Calibri</vt:lpstr>
      <vt:lpstr>Office Theme</vt:lpstr>
      <vt:lpstr>NHS Appointments Analysis</vt:lpstr>
      <vt:lpstr> NHS Appointments: Context and Key Questions </vt:lpstr>
      <vt:lpstr>Monthly NHS Appointment Volumes (2020–2022)</vt:lpstr>
      <vt:lpstr>Volatility Persists: NHS Appointments Struggled to Stabilise Post-Lockdown</vt:lpstr>
      <vt:lpstr>NHS KPIs (Aug 2021–Jun 2022): System Pressure &amp; Inequality</vt:lpstr>
      <vt:lpstr>Appointments by Season: Total and Average </vt:lpstr>
      <vt:lpstr>Distribution of NHS Appointments by Mode, Status, Duration, and Professional Type  - Most appointments were short, face-to-face and handled by GPs.  </vt:lpstr>
      <vt:lpstr>Service Inequality: High Volume ≠ High Access </vt:lpstr>
      <vt:lpstr>Capacity Overload: NHS Operates Above Safe Limits</vt:lpstr>
      <vt:lpstr>ICB-Level Disparities in Capacity Utilisation: Autumn vs Spring </vt:lpstr>
      <vt:lpstr>ICB Capacity Utilisation Snapshot: June 2022</vt:lpstr>
      <vt:lpstr>Missed Appointments by Month </vt:lpstr>
      <vt:lpstr>Missed Appointments by Booking Lead Time</vt:lpstr>
      <vt:lpstr>Map: Missed Appointments per 1,000 Patients</vt:lpstr>
      <vt:lpstr>Predicting Missed Appointments: Logistic Regression Insights</vt:lpstr>
      <vt:lpstr>Public Sentiment: Top NHS-Related Hashtags</vt:lpstr>
      <vt:lpstr>Recommendations</vt:lpstr>
      <vt:lpstr>Limitations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Monica Urquiza</cp:lastModifiedBy>
  <cp:revision>12</cp:revision>
  <dcterms:created xsi:type="dcterms:W3CDTF">2013-01-27T09:14:16Z</dcterms:created>
  <dcterms:modified xsi:type="dcterms:W3CDTF">2025-05-26T18:36:18Z</dcterms:modified>
  <cp:category/>
</cp:coreProperties>
</file>